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7432000" cy="16459200"/>
  <p:notesSz cx="6858000" cy="9144000"/>
  <p:defaultTextStyle>
    <a:defPPr>
      <a:defRPr lang="en-US"/>
    </a:defPPr>
    <a:lvl1pPr marL="0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3762025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0032066" algn="l" defTabSz="2508016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920" y="-104"/>
      </p:cViewPr>
      <p:guideLst>
        <p:guide orient="horz" pos="5184"/>
        <p:guide pos="86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B0DC-CFB4-4ACC-94BE-C3E47584DC4A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977E-C5C1-4F73-8491-9BFD484A0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5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304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80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56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32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6080" algn="l" defTabSz="73152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977E-C5C1-4F73-8491-9BFD484A024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6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113022"/>
            <a:ext cx="2331720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9326880"/>
            <a:ext cx="1920240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2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2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99426" y="2110741"/>
            <a:ext cx="22217064" cy="449389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8716" y="2110741"/>
            <a:ext cx="66203511" cy="44938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9" y="10576562"/>
            <a:ext cx="23317200" cy="3268980"/>
          </a:xfrm>
        </p:spPr>
        <p:txBody>
          <a:bodyPr anchor="t"/>
          <a:lstStyle>
            <a:lvl1pPr algn="l">
              <a:defRPr sz="11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9" y="6976112"/>
            <a:ext cx="23317200" cy="3600449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400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 marL="250801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202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603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700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40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8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32066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8714" y="12291061"/>
            <a:ext cx="44210286" cy="3475863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06202" y="12291061"/>
            <a:ext cx="44210289" cy="3475863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3684271"/>
            <a:ext cx="12120564" cy="1535429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5000" b="1"/>
            </a:lvl3pPr>
            <a:lvl4pPr marL="3762025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6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1" y="5219700"/>
            <a:ext cx="12120564" cy="948309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7" y="3684271"/>
            <a:ext cx="12125325" cy="1535429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5000" b="1"/>
            </a:lvl3pPr>
            <a:lvl4pPr marL="3762025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6" indent="0">
              <a:buNone/>
              <a:defRPr sz="4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7" y="5219700"/>
            <a:ext cx="12125325" cy="948309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2" y="655320"/>
            <a:ext cx="9024939" cy="278892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655320"/>
            <a:ext cx="15335250" cy="14047472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2" y="3444240"/>
            <a:ext cx="9024939" cy="11258552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5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6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4" y="11521440"/>
            <a:ext cx="16459200" cy="1360172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4" y="1470660"/>
            <a:ext cx="16459200" cy="9875520"/>
          </a:xfrm>
        </p:spPr>
        <p:txBody>
          <a:bodyPr/>
          <a:lstStyle>
            <a:lvl1pPr marL="0" indent="0">
              <a:buNone/>
              <a:defRPr sz="8800"/>
            </a:lvl1pPr>
            <a:lvl2pPr marL="1254008" indent="0">
              <a:buNone/>
              <a:defRPr sz="7700"/>
            </a:lvl2pPr>
            <a:lvl3pPr marL="2508016" indent="0">
              <a:buNone/>
              <a:defRPr sz="6600"/>
            </a:lvl3pPr>
            <a:lvl4pPr marL="3762025" indent="0">
              <a:buNone/>
              <a:defRPr sz="5500"/>
            </a:lvl4pPr>
            <a:lvl5pPr marL="5016033" indent="0">
              <a:buNone/>
              <a:defRPr sz="5500"/>
            </a:lvl5pPr>
            <a:lvl6pPr marL="6270041" indent="0">
              <a:buNone/>
              <a:defRPr sz="5500"/>
            </a:lvl6pPr>
            <a:lvl7pPr marL="7524049" indent="0">
              <a:buNone/>
              <a:defRPr sz="5500"/>
            </a:lvl7pPr>
            <a:lvl8pPr marL="8778057" indent="0">
              <a:buNone/>
              <a:defRPr sz="5500"/>
            </a:lvl8pPr>
            <a:lvl9pPr marL="10032066" indent="0">
              <a:buNone/>
              <a:defRPr sz="5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4" y="12881611"/>
            <a:ext cx="16459200" cy="1931669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5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6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59131"/>
            <a:ext cx="24688800" cy="2743200"/>
          </a:xfrm>
          <a:prstGeom prst="rect">
            <a:avLst/>
          </a:prstGeom>
        </p:spPr>
        <p:txBody>
          <a:bodyPr vert="horz" lIns="250802" tIns="125401" rIns="250802" bIns="12540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840481"/>
            <a:ext cx="24688800" cy="10862312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71600" y="15255242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72F8-F46B-42B4-B5EB-4DFEF94DAE19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72600" y="15255242"/>
            <a:ext cx="8686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659600" y="15255242"/>
            <a:ext cx="6400800" cy="8763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16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2508016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2508016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1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2508016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2508016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2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70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5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6" algn="l" defTabSz="2508016" rtl="0" eaLnBrk="1" latinLnBrk="0" hangingPunct="1">
        <a:defRPr sz="5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419100" y="2743201"/>
            <a:ext cx="26593800" cy="13030200"/>
          </a:xfrm>
          <a:prstGeom prst="rect">
            <a:avLst/>
          </a:prstGeom>
          <a:noFill/>
          <a:ln w="889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7700" dirty="0">
              <a:solidFill>
                <a:schemeClr val="tx1">
                  <a:tint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67"/>
          <p:cNvSpPr>
            <a:spLocks noChangeArrowheads="1"/>
          </p:cNvSpPr>
          <p:nvPr/>
        </p:nvSpPr>
        <p:spPr bwMode="auto">
          <a:xfrm>
            <a:off x="927960" y="1447800"/>
            <a:ext cx="2586962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42297" tIns="121148" rIns="242297" bIns="121148" anchor="ctr"/>
          <a:lstStyle/>
          <a:p>
            <a:pPr algn="ctr" defTabSz="2421890">
              <a:spcAft>
                <a:spcPts val="960"/>
              </a:spcAft>
              <a:defRPr/>
            </a:pPr>
            <a:r>
              <a:rPr lang="en-US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Hena Thakur, MS, Amy Cohen, PhD &amp; Joseph Cohen, PhD</a:t>
            </a:r>
          </a:p>
          <a:p>
            <a:pPr algn="ctr" defTabSz="2421890">
              <a:spcAft>
                <a:spcPts val="960"/>
              </a:spcAft>
              <a:defRPr/>
            </a:pPr>
            <a:r>
              <a:rPr lang="en-US" sz="3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Psychology, Clinical-Community, University of Illinois at Urbana-Champaign</a:t>
            </a:r>
          </a:p>
        </p:txBody>
      </p:sp>
      <p:sp>
        <p:nvSpPr>
          <p:cNvPr id="6" name="Rectangle 167"/>
          <p:cNvSpPr>
            <a:spLocks noChangeArrowheads="1"/>
          </p:cNvSpPr>
          <p:nvPr/>
        </p:nvSpPr>
        <p:spPr bwMode="auto">
          <a:xfrm>
            <a:off x="735724" y="228600"/>
            <a:ext cx="25908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42297" tIns="121148" rIns="242297" bIns="121148" anchor="ctr"/>
          <a:lstStyle/>
          <a:p>
            <a:pPr algn="ctr" defTabSz="2421890">
              <a:spcAft>
                <a:spcPts val="960"/>
              </a:spcAft>
              <a:defRPr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for Current and Prospective Social Impairment Among Youth in the Child Welfare System: Consideration of Learning Profile Differences</a:t>
            </a:r>
          </a:p>
        </p:txBody>
      </p:sp>
      <p:sp>
        <p:nvSpPr>
          <p:cNvPr id="15" name="Rectangle 16"/>
          <p:cNvSpPr txBox="1">
            <a:spLocks noChangeArrowheads="1"/>
          </p:cNvSpPr>
          <p:nvPr/>
        </p:nvSpPr>
        <p:spPr bwMode="auto">
          <a:xfrm>
            <a:off x="710324" y="3600450"/>
            <a:ext cx="6757276" cy="4494455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lvl="0" defTabSz="2507943" fontAlgn="auto">
              <a:spcBef>
                <a:spcPct val="20000"/>
              </a:spcBef>
              <a:spcAft>
                <a:spcPts val="0"/>
              </a:spcAft>
            </a:pPr>
            <a:r>
              <a:rPr lang="en-US" sz="7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Impairment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impairment is associated with psychological distress.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with disabilities are more likely to present with social impairment.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for current and prospective risk of social impairment can help inform assessment and treatment of psychological distress among individuals with disabilities.</a:t>
            </a:r>
          </a:p>
          <a:p>
            <a:pPr lvl="0" defTabSz="2507943" fontAlgn="auto">
              <a:spcBef>
                <a:spcPct val="20000"/>
              </a:spcBef>
              <a:spcAft>
                <a:spcPts val="0"/>
              </a:spcAft>
            </a:pPr>
            <a:endParaRPr lang="en-US" sz="7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2507943" fontAlgn="auto">
              <a:spcBef>
                <a:spcPct val="20000"/>
              </a:spcBef>
              <a:spcAft>
                <a:spcPts val="0"/>
              </a:spcAft>
            </a:pPr>
            <a:r>
              <a:rPr lang="en-US" sz="76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Disabilities 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profiles can impact others’ perceptions of a youth’s social impairment. 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7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moderating effect of learning disabilities on reporting of social impairment can inform screening across disability populations (ADHD, autism).</a:t>
            </a: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19951700" y="3600451"/>
            <a:ext cx="6794500" cy="668654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0" defTabSz="2507943" fontAlgn="auto">
              <a:spcBef>
                <a:spcPct val="20000"/>
              </a:spcBef>
              <a:spcAft>
                <a:spcPts val="0"/>
              </a:spcAft>
            </a:pPr>
            <a:r>
              <a:rPr lang="en-US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Social Impairment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for those with verbal dominant learning profiles who self-reported greater internalizing symptoms. 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for those with nonverbal dominant learning profiles who self-reported greater internalizing symptoms.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for those with greater parent-reported externalizing symptoms, especially those with fewer parent-reported internalizing symptoms.</a:t>
            </a:r>
          </a:p>
          <a:p>
            <a:pPr lvl="0" defTabSz="2507943" fontAlgn="auto">
              <a:spcBef>
                <a:spcPct val="20000"/>
              </a:spcBef>
              <a:spcAft>
                <a:spcPts val="0"/>
              </a:spcAft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2507943" fontAlgn="auto">
              <a:spcBef>
                <a:spcPct val="20000"/>
              </a:spcBef>
              <a:spcAft>
                <a:spcPts val="0"/>
              </a:spcAft>
            </a:pPr>
            <a:r>
              <a:rPr lang="en-US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Prospective Social Impairment 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for those with fewer parent-reported internalizing symptoms who self-reported greater internalizing symptoms.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for those with greater parent-reported externalizing symptoms.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 for those with greater teacher-reported current social impairment. </a:t>
            </a: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19951700" y="2914651"/>
            <a:ext cx="6794500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7683500" y="3600450"/>
            <a:ext cx="12001500" cy="615315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National Survey of Child and Adolescent Well-Being-II (NSCAW-II) is a longitudinal study that aims to investigate the well-being, service needs and service utilization of children who are involved with the child welfare system.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 study involved a subsample of adolescents (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=884) who were 12-17 years old (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en-US" sz="20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=14.7).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Questionnaires by informant: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Baseline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-Youth self-report of internalizing (YSR INT) and externalizing symptoms (YSR EXT)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-Parent report of youth’s internalizing (CBCL INT) and externalizing symptoms (CBCL EXT)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-Teacher report of youth’s social skills (Current)</a:t>
            </a:r>
          </a:p>
          <a:p>
            <a:pPr algn="ctr"/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18-month follow-up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-Teacher report of youth’s social skills (Future)</a:t>
            </a:r>
          </a:p>
          <a:p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profiles (LP) were captured via discrepancies (</a:t>
            </a:r>
            <a:r>
              <a:rPr lang="en-US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points) in verbal and nonverbal IQ standard scores: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1. Verbal dominant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2. Nonverbal dominant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3. Equal dominance</a:t>
            </a: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6"/>
          <p:cNvSpPr txBox="1">
            <a:spLocks noChangeArrowheads="1"/>
          </p:cNvSpPr>
          <p:nvPr/>
        </p:nvSpPr>
        <p:spPr bwMode="auto">
          <a:xfrm>
            <a:off x="7683500" y="2914651"/>
            <a:ext cx="12001500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</p:txBody>
      </p:sp>
      <p:sp>
        <p:nvSpPr>
          <p:cNvPr id="21" name="Rectangle 16"/>
          <p:cNvSpPr txBox="1">
            <a:spLocks noChangeArrowheads="1"/>
          </p:cNvSpPr>
          <p:nvPr/>
        </p:nvSpPr>
        <p:spPr bwMode="auto">
          <a:xfrm>
            <a:off x="710324" y="9296400"/>
            <a:ext cx="6757276" cy="2429434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Achenbach System of Empirically Based Assessment (ASEBA) is the most widely used protocol for mental and behavioral health screening in the child welfare system.</a:t>
            </a:r>
          </a:p>
          <a:p>
            <a:pPr marL="571500" lvl="0" indent="-571500" defTabSz="2507943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Strengths of ASEBA</a:t>
            </a:r>
          </a:p>
          <a:p>
            <a:pPr lvl="0" defTabSz="2507943" fontAlgn="auto">
              <a:spcBef>
                <a:spcPct val="2000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-Multi-informant (parent and youth)</a:t>
            </a:r>
          </a:p>
          <a:p>
            <a:pPr lvl="0" defTabSz="2507943" fontAlgn="auto">
              <a:spcBef>
                <a:spcPct val="2000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-Multi-symptom (internalizing and externalizing)</a:t>
            </a: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710324" y="8247306"/>
            <a:ext cx="6757276" cy="1049094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Impairment Predictors: ASEBA</a:t>
            </a: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 bwMode="auto">
          <a:xfrm>
            <a:off x="710324" y="2914651"/>
            <a:ext cx="6757276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28" name="Rectangle 16"/>
          <p:cNvSpPr txBox="1">
            <a:spLocks noChangeArrowheads="1"/>
          </p:cNvSpPr>
          <p:nvPr/>
        </p:nvSpPr>
        <p:spPr bwMode="auto">
          <a:xfrm>
            <a:off x="19951700" y="14630400"/>
            <a:ext cx="6794500" cy="9144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was supported by the Illinois LEND Program [Grant Number: T73MC11047; U.S. Department of Health and Human Services—Health Resources and Services Administration (HRSA)].</a:t>
            </a:r>
          </a:p>
        </p:txBody>
      </p:sp>
      <p:sp>
        <p:nvSpPr>
          <p:cNvPr id="29" name="Rectangle 16"/>
          <p:cNvSpPr txBox="1">
            <a:spLocks noChangeArrowheads="1"/>
          </p:cNvSpPr>
          <p:nvPr/>
        </p:nvSpPr>
        <p:spPr bwMode="auto">
          <a:xfrm>
            <a:off x="19951700" y="14034615"/>
            <a:ext cx="6794500" cy="595785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Acknowledgements</a:t>
            </a:r>
          </a:p>
        </p:txBody>
      </p:sp>
      <p:pic>
        <p:nvPicPr>
          <p:cNvPr id="38" name="Picture 37" descr="LEND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4269" y="1219200"/>
            <a:ext cx="4041531" cy="122054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6399" y="677909"/>
            <a:ext cx="2784231" cy="2112906"/>
          </a:xfrm>
          <a:prstGeom prst="rect">
            <a:avLst/>
          </a:prstGeom>
        </p:spPr>
      </p:pic>
      <p:sp>
        <p:nvSpPr>
          <p:cNvPr id="43" name="Rectangle 16">
            <a:extLst>
              <a:ext uri="{FF2B5EF4-FFF2-40B4-BE49-F238E27FC236}">
                <a16:creationId xmlns:a16="http://schemas.microsoft.com/office/drawing/2014/main" id="{C7AA596A-8DEF-4572-BA78-7D9F53EBB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879143"/>
            <a:ext cx="6757276" cy="2741857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Univariate regression analyses for assessment of Achenbach subscale validity for current and prospective social impairment.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 and three-way interaction regression analyses for assessment of: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-Cross-informant,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and/or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-Cross-symptom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and/or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-Learning profile impact</a:t>
            </a: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16">
            <a:extLst>
              <a:ext uri="{FF2B5EF4-FFF2-40B4-BE49-F238E27FC236}">
                <a16:creationId xmlns:a16="http://schemas.microsoft.com/office/drawing/2014/main" id="{8B4A1C4F-A43B-4871-B674-A46C6B682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828706"/>
            <a:ext cx="6757276" cy="1049094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Analytic Plan</a:t>
            </a:r>
          </a:p>
        </p:txBody>
      </p:sp>
      <p:sp>
        <p:nvSpPr>
          <p:cNvPr id="45" name="Rectangle 16">
            <a:extLst>
              <a:ext uri="{FF2B5EF4-FFF2-40B4-BE49-F238E27FC236}">
                <a16:creationId xmlns:a16="http://schemas.microsoft.com/office/drawing/2014/main" id="{05089916-A4DC-4D41-A283-6CB8ADC83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8100" y="9906001"/>
            <a:ext cx="12001500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 and Figure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9174AD-8625-45C2-BCD9-CA74059021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28700" y="11605344"/>
            <a:ext cx="6086074" cy="3177456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53541D-CC94-4E70-9CB1-37BADAFA4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11189"/>
              </p:ext>
            </p:extLst>
          </p:nvPr>
        </p:nvGraphicFramePr>
        <p:xfrm>
          <a:off x="7848600" y="10698480"/>
          <a:ext cx="47244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54791451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53453124"/>
                    </a:ext>
                  </a:extLst>
                </a:gridCol>
              </a:tblGrid>
              <a:tr h="32686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Living Conditions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90965"/>
                  </a:ext>
                </a:extLst>
              </a:tr>
              <a:tr h="53731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Biological or Adoptive Parent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960723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620514"/>
                  </a:ext>
                </a:extLst>
              </a:tr>
              <a:tr h="53731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Foster Care or Residential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44317"/>
                  </a:ext>
                </a:extLst>
              </a:tr>
              <a:tr h="53731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 of Home Arrangement/Unknown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49761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8B7A3D91-6F14-4056-B6FE-D3130097C4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071345"/>
              </p:ext>
            </p:extLst>
          </p:nvPr>
        </p:nvGraphicFramePr>
        <p:xfrm>
          <a:off x="7848600" y="13141960"/>
          <a:ext cx="4724400" cy="243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54791451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5345312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Racial/Ethnic Identities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9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9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620514"/>
                  </a:ext>
                </a:extLst>
              </a:tr>
              <a:tr h="2235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Asian/Hawaiian/Pacific Islander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44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American Indian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249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Refused/Unknown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660058"/>
                  </a:ext>
                </a:extLst>
              </a:tr>
            </a:tbl>
          </a:graphicData>
        </a:graphic>
      </p:graphicFrame>
      <p:sp>
        <p:nvSpPr>
          <p:cNvPr id="47" name="Rectangle 16">
            <a:extLst>
              <a:ext uri="{FF2B5EF4-FFF2-40B4-BE49-F238E27FC236}">
                <a16:creationId xmlns:a16="http://schemas.microsoft.com/office/drawing/2014/main" id="{38F65543-CBB7-43DF-A589-2053E6154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64400" y="10363201"/>
            <a:ext cx="6794500" cy="685799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48" name="Rectangle 16">
            <a:extLst>
              <a:ext uri="{FF2B5EF4-FFF2-40B4-BE49-F238E27FC236}">
                <a16:creationId xmlns:a16="http://schemas.microsoft.com/office/drawing/2014/main" id="{A40F7EA5-78EC-4EEA-ACCC-6B5E6BB44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64400" y="11049000"/>
            <a:ext cx="6794500" cy="2895601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260774" tIns="260774" rIns="260774" bIns="260774" numCol="1" rtlCol="0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lvl="0" indent="-342900" defTabSz="250794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Multi-informant and multi-symptom assessments are necessary for assessment of current and prospective social impairment.</a:t>
            </a:r>
          </a:p>
          <a:p>
            <a:pPr lvl="0" defTabSz="2507943" fontAlgn="auto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250794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 not valid above and beyond the interaction between parent-reported internalizing and externalizing symptoms for current social impairment, learning profile differences may be informative for predicting certain aspects of social impairment. </a:t>
            </a:r>
          </a:p>
          <a:p>
            <a:pPr>
              <a:spcBef>
                <a:spcPct val="20000"/>
              </a:spcBef>
              <a:defRPr/>
            </a:pPr>
            <a:endParaRPr lang="en-US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617</Words>
  <Application>Microsoft Office PowerPoint</Application>
  <PresentationFormat>Custom</PresentationFormat>
  <Paragraphs>78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Paberzs</dc:creator>
  <cp:lastModifiedBy>Hena Thakur</cp:lastModifiedBy>
  <cp:revision>42</cp:revision>
  <cp:lastPrinted>2019-04-16T19:15:13Z</cp:lastPrinted>
  <dcterms:created xsi:type="dcterms:W3CDTF">2010-12-10T16:28:36Z</dcterms:created>
  <dcterms:modified xsi:type="dcterms:W3CDTF">2019-04-16T19:27:06Z</dcterms:modified>
</cp:coreProperties>
</file>