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7432000" cy="16459200"/>
  <p:notesSz cx="6858000" cy="9144000"/>
  <p:defaultTextStyle>
    <a:defPPr>
      <a:defRPr lang="en-US"/>
    </a:defPPr>
    <a:lvl1pPr marL="0" algn="l" defTabSz="2508016" rtl="0" eaLnBrk="1" latinLnBrk="0" hangingPunct="1">
      <a:defRPr sz="5000" kern="1200">
        <a:solidFill>
          <a:schemeClr val="tx1"/>
        </a:solidFill>
        <a:latin typeface="+mn-lt"/>
        <a:ea typeface="+mn-ea"/>
        <a:cs typeface="+mn-cs"/>
      </a:defRPr>
    </a:lvl1pPr>
    <a:lvl2pPr marL="1254008" algn="l" defTabSz="2508016" rtl="0" eaLnBrk="1" latinLnBrk="0" hangingPunct="1">
      <a:defRPr sz="5000" kern="1200">
        <a:solidFill>
          <a:schemeClr val="tx1"/>
        </a:solidFill>
        <a:latin typeface="+mn-lt"/>
        <a:ea typeface="+mn-ea"/>
        <a:cs typeface="+mn-cs"/>
      </a:defRPr>
    </a:lvl2pPr>
    <a:lvl3pPr marL="2508016" algn="l" defTabSz="2508016" rtl="0" eaLnBrk="1" latinLnBrk="0" hangingPunct="1">
      <a:defRPr sz="5000" kern="1200">
        <a:solidFill>
          <a:schemeClr val="tx1"/>
        </a:solidFill>
        <a:latin typeface="+mn-lt"/>
        <a:ea typeface="+mn-ea"/>
        <a:cs typeface="+mn-cs"/>
      </a:defRPr>
    </a:lvl3pPr>
    <a:lvl4pPr marL="3762025" algn="l" defTabSz="2508016" rtl="0" eaLnBrk="1" latinLnBrk="0" hangingPunct="1">
      <a:defRPr sz="5000" kern="1200">
        <a:solidFill>
          <a:schemeClr val="tx1"/>
        </a:solidFill>
        <a:latin typeface="+mn-lt"/>
        <a:ea typeface="+mn-ea"/>
        <a:cs typeface="+mn-cs"/>
      </a:defRPr>
    </a:lvl4pPr>
    <a:lvl5pPr marL="5016033" algn="l" defTabSz="2508016" rtl="0" eaLnBrk="1" latinLnBrk="0" hangingPunct="1">
      <a:defRPr sz="5000" kern="1200">
        <a:solidFill>
          <a:schemeClr val="tx1"/>
        </a:solidFill>
        <a:latin typeface="+mn-lt"/>
        <a:ea typeface="+mn-ea"/>
        <a:cs typeface="+mn-cs"/>
      </a:defRPr>
    </a:lvl5pPr>
    <a:lvl6pPr marL="6270041" algn="l" defTabSz="2508016" rtl="0" eaLnBrk="1" latinLnBrk="0" hangingPunct="1">
      <a:defRPr sz="5000" kern="1200">
        <a:solidFill>
          <a:schemeClr val="tx1"/>
        </a:solidFill>
        <a:latin typeface="+mn-lt"/>
        <a:ea typeface="+mn-ea"/>
        <a:cs typeface="+mn-cs"/>
      </a:defRPr>
    </a:lvl6pPr>
    <a:lvl7pPr marL="7524049" algn="l" defTabSz="2508016" rtl="0" eaLnBrk="1" latinLnBrk="0" hangingPunct="1">
      <a:defRPr sz="5000" kern="1200">
        <a:solidFill>
          <a:schemeClr val="tx1"/>
        </a:solidFill>
        <a:latin typeface="+mn-lt"/>
        <a:ea typeface="+mn-ea"/>
        <a:cs typeface="+mn-cs"/>
      </a:defRPr>
    </a:lvl7pPr>
    <a:lvl8pPr marL="8778057" algn="l" defTabSz="2508016" rtl="0" eaLnBrk="1" latinLnBrk="0" hangingPunct="1">
      <a:defRPr sz="5000" kern="1200">
        <a:solidFill>
          <a:schemeClr val="tx1"/>
        </a:solidFill>
        <a:latin typeface="+mn-lt"/>
        <a:ea typeface="+mn-ea"/>
        <a:cs typeface="+mn-cs"/>
      </a:defRPr>
    </a:lvl8pPr>
    <a:lvl9pPr marL="10032066" algn="l" defTabSz="2508016" rtl="0" eaLnBrk="1" latinLnBrk="0" hangingPunct="1">
      <a:defRPr sz="5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uti Acharya" initials=""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50" d="100"/>
          <a:sy n="50" d="100"/>
        </p:scale>
        <p:origin x="1320" y="264"/>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commentAuthors" Target="commentAuthors.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22DA60-5AD3-2E47-800C-9827B1E2419F}" type="doc">
      <dgm:prSet loTypeId="urn:microsoft.com/office/officeart/2005/8/layout/hChevron3" loCatId="" qsTypeId="urn:microsoft.com/office/officeart/2005/8/quickstyle/simple2" qsCatId="simple" csTypeId="urn:microsoft.com/office/officeart/2005/8/colors/accent3_3" csCatId="accent3" phldr="1"/>
      <dgm:spPr/>
    </dgm:pt>
    <dgm:pt modelId="{4572E9A5-E929-1F49-AF71-91BEB7C42CB7}">
      <dgm:prSet phldrT="[Text]"/>
      <dgm:spPr/>
      <dgm:t>
        <a:bodyPr/>
        <a:lstStyle/>
        <a:p>
          <a:r>
            <a:rPr lang="en-US" dirty="0" smtClean="0"/>
            <a:t>Disability in Society </a:t>
          </a:r>
        </a:p>
        <a:p>
          <a:r>
            <a:rPr lang="en-US" dirty="0" smtClean="0"/>
            <a:t>Weeks 1-4</a:t>
          </a:r>
          <a:endParaRPr lang="en-US" dirty="0"/>
        </a:p>
      </dgm:t>
    </dgm:pt>
    <dgm:pt modelId="{9C1F6D79-A4A4-3C4F-B616-F48B0C0A1C09}" type="parTrans" cxnId="{B34B52D4-CDD6-8644-82DC-D712EA48424E}">
      <dgm:prSet/>
      <dgm:spPr/>
      <dgm:t>
        <a:bodyPr/>
        <a:lstStyle/>
        <a:p>
          <a:endParaRPr lang="en-US"/>
        </a:p>
      </dgm:t>
    </dgm:pt>
    <dgm:pt modelId="{42E8B96E-99ED-314A-A7C4-6ABC92F8272F}" type="sibTrans" cxnId="{B34B52D4-CDD6-8644-82DC-D712EA48424E}">
      <dgm:prSet/>
      <dgm:spPr/>
      <dgm:t>
        <a:bodyPr/>
        <a:lstStyle/>
        <a:p>
          <a:endParaRPr lang="en-US"/>
        </a:p>
      </dgm:t>
    </dgm:pt>
    <dgm:pt modelId="{2BB5278B-1FFE-274D-9426-F83B4B7DB4A7}">
      <dgm:prSet phldrT="[Text]"/>
      <dgm:spPr/>
      <dgm:t>
        <a:bodyPr/>
        <a:lstStyle/>
        <a:p>
          <a:r>
            <a:rPr lang="en-US" dirty="0" smtClean="0"/>
            <a:t>Disability and Healthcare </a:t>
          </a:r>
        </a:p>
        <a:p>
          <a:r>
            <a:rPr lang="en-US" dirty="0" smtClean="0"/>
            <a:t>Weeks 5-11</a:t>
          </a:r>
          <a:endParaRPr lang="en-US" dirty="0"/>
        </a:p>
      </dgm:t>
    </dgm:pt>
    <dgm:pt modelId="{19F28450-3EBC-E44C-BAFF-6D0553EA3965}" type="parTrans" cxnId="{E86F40E6-6B17-3243-B9C2-25501BA5F74B}">
      <dgm:prSet/>
      <dgm:spPr/>
      <dgm:t>
        <a:bodyPr/>
        <a:lstStyle/>
        <a:p>
          <a:endParaRPr lang="en-US"/>
        </a:p>
      </dgm:t>
    </dgm:pt>
    <dgm:pt modelId="{F302481E-8515-2B44-ADC3-E70BB922E213}" type="sibTrans" cxnId="{E86F40E6-6B17-3243-B9C2-25501BA5F74B}">
      <dgm:prSet/>
      <dgm:spPr/>
      <dgm:t>
        <a:bodyPr/>
        <a:lstStyle/>
        <a:p>
          <a:endParaRPr lang="en-US"/>
        </a:p>
      </dgm:t>
    </dgm:pt>
    <dgm:pt modelId="{700D24BE-727E-6947-A925-CADB27728EC4}">
      <dgm:prSet phldrT="[Text]"/>
      <dgm:spPr/>
      <dgm:t>
        <a:bodyPr/>
        <a:lstStyle/>
        <a:p>
          <a:r>
            <a:rPr lang="en-US" dirty="0" smtClean="0"/>
            <a:t>Putting into Practice </a:t>
          </a:r>
        </a:p>
        <a:p>
          <a:r>
            <a:rPr lang="en-US" dirty="0" smtClean="0"/>
            <a:t>Weeks 12-15 </a:t>
          </a:r>
          <a:endParaRPr lang="en-US" dirty="0"/>
        </a:p>
      </dgm:t>
    </dgm:pt>
    <dgm:pt modelId="{F9542406-7AEE-1F4F-B46E-47331387CEDE}" type="parTrans" cxnId="{9D5C384C-4D80-FD4C-A520-276906087F26}">
      <dgm:prSet/>
      <dgm:spPr/>
      <dgm:t>
        <a:bodyPr/>
        <a:lstStyle/>
        <a:p>
          <a:endParaRPr lang="en-US"/>
        </a:p>
      </dgm:t>
    </dgm:pt>
    <dgm:pt modelId="{DC77F70F-B220-0041-8BC3-D2D229B97FE3}" type="sibTrans" cxnId="{9D5C384C-4D80-FD4C-A520-276906087F26}">
      <dgm:prSet/>
      <dgm:spPr/>
      <dgm:t>
        <a:bodyPr/>
        <a:lstStyle/>
        <a:p>
          <a:endParaRPr lang="en-US"/>
        </a:p>
      </dgm:t>
    </dgm:pt>
    <dgm:pt modelId="{8B74B3D0-014A-F248-A4BB-23176D330065}" type="pres">
      <dgm:prSet presAssocID="{2322DA60-5AD3-2E47-800C-9827B1E2419F}" presName="Name0" presStyleCnt="0">
        <dgm:presLayoutVars>
          <dgm:dir/>
          <dgm:resizeHandles val="exact"/>
        </dgm:presLayoutVars>
      </dgm:prSet>
      <dgm:spPr/>
    </dgm:pt>
    <dgm:pt modelId="{40F4BE3C-E8FE-744F-81F7-FED4B4F4AC75}" type="pres">
      <dgm:prSet presAssocID="{4572E9A5-E929-1F49-AF71-91BEB7C42CB7}" presName="parTxOnly" presStyleLbl="node1" presStyleIdx="0" presStyleCnt="3">
        <dgm:presLayoutVars>
          <dgm:bulletEnabled val="1"/>
        </dgm:presLayoutVars>
      </dgm:prSet>
      <dgm:spPr/>
      <dgm:t>
        <a:bodyPr/>
        <a:lstStyle/>
        <a:p>
          <a:endParaRPr lang="en-US"/>
        </a:p>
      </dgm:t>
    </dgm:pt>
    <dgm:pt modelId="{387BC1C8-86BA-034F-A628-120F8A6DC657}" type="pres">
      <dgm:prSet presAssocID="{42E8B96E-99ED-314A-A7C4-6ABC92F8272F}" presName="parSpace" presStyleCnt="0"/>
      <dgm:spPr/>
    </dgm:pt>
    <dgm:pt modelId="{12787426-9105-384F-B6A2-28F6B1868E6A}" type="pres">
      <dgm:prSet presAssocID="{2BB5278B-1FFE-274D-9426-F83B4B7DB4A7}" presName="parTxOnly" presStyleLbl="node1" presStyleIdx="1" presStyleCnt="3">
        <dgm:presLayoutVars>
          <dgm:bulletEnabled val="1"/>
        </dgm:presLayoutVars>
      </dgm:prSet>
      <dgm:spPr/>
      <dgm:t>
        <a:bodyPr/>
        <a:lstStyle/>
        <a:p>
          <a:endParaRPr lang="en-US"/>
        </a:p>
      </dgm:t>
    </dgm:pt>
    <dgm:pt modelId="{2CFCAB26-00B0-E340-893E-7301CA8D4A7A}" type="pres">
      <dgm:prSet presAssocID="{F302481E-8515-2B44-ADC3-E70BB922E213}" presName="parSpace" presStyleCnt="0"/>
      <dgm:spPr/>
    </dgm:pt>
    <dgm:pt modelId="{7C8124A9-CDC4-E645-A6DD-054C14273165}" type="pres">
      <dgm:prSet presAssocID="{700D24BE-727E-6947-A925-CADB27728EC4}" presName="parTxOnly" presStyleLbl="node1" presStyleIdx="2" presStyleCnt="3" custLinFactNeighborX="572" custLinFactNeighborY="694">
        <dgm:presLayoutVars>
          <dgm:bulletEnabled val="1"/>
        </dgm:presLayoutVars>
      </dgm:prSet>
      <dgm:spPr/>
      <dgm:t>
        <a:bodyPr/>
        <a:lstStyle/>
        <a:p>
          <a:endParaRPr lang="en-US"/>
        </a:p>
      </dgm:t>
    </dgm:pt>
  </dgm:ptLst>
  <dgm:cxnLst>
    <dgm:cxn modelId="{0A3D5788-9909-DC4C-888D-162E861AFF3F}" type="presOf" srcId="{4572E9A5-E929-1F49-AF71-91BEB7C42CB7}" destId="{40F4BE3C-E8FE-744F-81F7-FED4B4F4AC75}" srcOrd="0" destOrd="0" presId="urn:microsoft.com/office/officeart/2005/8/layout/hChevron3"/>
    <dgm:cxn modelId="{B34B52D4-CDD6-8644-82DC-D712EA48424E}" srcId="{2322DA60-5AD3-2E47-800C-9827B1E2419F}" destId="{4572E9A5-E929-1F49-AF71-91BEB7C42CB7}" srcOrd="0" destOrd="0" parTransId="{9C1F6D79-A4A4-3C4F-B616-F48B0C0A1C09}" sibTransId="{42E8B96E-99ED-314A-A7C4-6ABC92F8272F}"/>
    <dgm:cxn modelId="{E86F40E6-6B17-3243-B9C2-25501BA5F74B}" srcId="{2322DA60-5AD3-2E47-800C-9827B1E2419F}" destId="{2BB5278B-1FFE-274D-9426-F83B4B7DB4A7}" srcOrd="1" destOrd="0" parTransId="{19F28450-3EBC-E44C-BAFF-6D0553EA3965}" sibTransId="{F302481E-8515-2B44-ADC3-E70BB922E213}"/>
    <dgm:cxn modelId="{33661C54-2946-0241-A02D-13F9D4AEB569}" type="presOf" srcId="{2BB5278B-1FFE-274D-9426-F83B4B7DB4A7}" destId="{12787426-9105-384F-B6A2-28F6B1868E6A}" srcOrd="0" destOrd="0" presId="urn:microsoft.com/office/officeart/2005/8/layout/hChevron3"/>
    <dgm:cxn modelId="{E1C3E6A9-001B-3B42-8F91-F844319F6640}" type="presOf" srcId="{2322DA60-5AD3-2E47-800C-9827B1E2419F}" destId="{8B74B3D0-014A-F248-A4BB-23176D330065}" srcOrd="0" destOrd="0" presId="urn:microsoft.com/office/officeart/2005/8/layout/hChevron3"/>
    <dgm:cxn modelId="{9D5C384C-4D80-FD4C-A520-276906087F26}" srcId="{2322DA60-5AD3-2E47-800C-9827B1E2419F}" destId="{700D24BE-727E-6947-A925-CADB27728EC4}" srcOrd="2" destOrd="0" parTransId="{F9542406-7AEE-1F4F-B46E-47331387CEDE}" sibTransId="{DC77F70F-B220-0041-8BC3-D2D229B97FE3}"/>
    <dgm:cxn modelId="{E28AD66F-901D-7744-9FF5-81DC25215334}" type="presOf" srcId="{700D24BE-727E-6947-A925-CADB27728EC4}" destId="{7C8124A9-CDC4-E645-A6DD-054C14273165}" srcOrd="0" destOrd="0" presId="urn:microsoft.com/office/officeart/2005/8/layout/hChevron3"/>
    <dgm:cxn modelId="{F4789634-B762-8749-AC70-F98E673218AB}" type="presParOf" srcId="{8B74B3D0-014A-F248-A4BB-23176D330065}" destId="{40F4BE3C-E8FE-744F-81F7-FED4B4F4AC75}" srcOrd="0" destOrd="0" presId="urn:microsoft.com/office/officeart/2005/8/layout/hChevron3"/>
    <dgm:cxn modelId="{4C3B9101-C431-8E49-8F42-290D65B5807D}" type="presParOf" srcId="{8B74B3D0-014A-F248-A4BB-23176D330065}" destId="{387BC1C8-86BA-034F-A628-120F8A6DC657}" srcOrd="1" destOrd="0" presId="urn:microsoft.com/office/officeart/2005/8/layout/hChevron3"/>
    <dgm:cxn modelId="{7DDC8B6C-DA14-FF44-A770-40CE3A2C762F}" type="presParOf" srcId="{8B74B3D0-014A-F248-A4BB-23176D330065}" destId="{12787426-9105-384F-B6A2-28F6B1868E6A}" srcOrd="2" destOrd="0" presId="urn:microsoft.com/office/officeart/2005/8/layout/hChevron3"/>
    <dgm:cxn modelId="{A5225CFF-9B45-CB4B-AABD-E25D1513DAB0}" type="presParOf" srcId="{8B74B3D0-014A-F248-A4BB-23176D330065}" destId="{2CFCAB26-00B0-E340-893E-7301CA8D4A7A}" srcOrd="3" destOrd="0" presId="urn:microsoft.com/office/officeart/2005/8/layout/hChevron3"/>
    <dgm:cxn modelId="{4177219A-C478-9F4F-939F-CAF0613DE7A8}" type="presParOf" srcId="{8B74B3D0-014A-F248-A4BB-23176D330065}" destId="{7C8124A9-CDC4-E645-A6DD-054C14273165}" srcOrd="4" destOrd="0" presId="urn:microsoft.com/office/officeart/2005/8/layout/hChevron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4BE3C-E8FE-744F-81F7-FED4B4F4AC75}">
      <dsp:nvSpPr>
        <dsp:cNvPr id="0" name=""/>
        <dsp:cNvSpPr/>
      </dsp:nvSpPr>
      <dsp:spPr>
        <a:xfrm>
          <a:off x="5095" y="785185"/>
          <a:ext cx="4456070" cy="1782428"/>
        </a:xfrm>
        <a:prstGeom prst="homePlate">
          <a:avLst/>
        </a:prstGeom>
        <a:solidFill>
          <a:schemeClr val="accent3">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6022" tIns="88011" rIns="44006" bIns="88011" numCol="1" spcCol="1270" anchor="ctr" anchorCtr="0">
          <a:noAutofit/>
        </a:bodyPr>
        <a:lstStyle/>
        <a:p>
          <a:pPr lvl="0" algn="ctr" defTabSz="1466850">
            <a:lnSpc>
              <a:spcPct val="90000"/>
            </a:lnSpc>
            <a:spcBef>
              <a:spcPct val="0"/>
            </a:spcBef>
            <a:spcAft>
              <a:spcPct val="35000"/>
            </a:spcAft>
          </a:pPr>
          <a:r>
            <a:rPr lang="en-US" sz="3300" kern="1200" dirty="0" smtClean="0"/>
            <a:t>Disability in Society </a:t>
          </a:r>
        </a:p>
        <a:p>
          <a:pPr lvl="0" algn="ctr" defTabSz="1466850">
            <a:lnSpc>
              <a:spcPct val="90000"/>
            </a:lnSpc>
            <a:spcBef>
              <a:spcPct val="0"/>
            </a:spcBef>
            <a:spcAft>
              <a:spcPct val="35000"/>
            </a:spcAft>
          </a:pPr>
          <a:r>
            <a:rPr lang="en-US" sz="3300" kern="1200" dirty="0" smtClean="0"/>
            <a:t>Weeks 1-4</a:t>
          </a:r>
          <a:endParaRPr lang="en-US" sz="3300" kern="1200" dirty="0"/>
        </a:p>
      </dsp:txBody>
      <dsp:txXfrm>
        <a:off x="5095" y="785185"/>
        <a:ext cx="4010463" cy="1782428"/>
      </dsp:txXfrm>
    </dsp:sp>
    <dsp:sp modelId="{12787426-9105-384F-B6A2-28F6B1868E6A}">
      <dsp:nvSpPr>
        <dsp:cNvPr id="0" name=""/>
        <dsp:cNvSpPr/>
      </dsp:nvSpPr>
      <dsp:spPr>
        <a:xfrm>
          <a:off x="3569952" y="785185"/>
          <a:ext cx="4456070" cy="1782428"/>
        </a:xfrm>
        <a:prstGeom prst="chevron">
          <a:avLst/>
        </a:prstGeom>
        <a:solidFill>
          <a:schemeClr val="accent3">
            <a:shade val="80000"/>
            <a:hueOff val="109453"/>
            <a:satOff val="-716"/>
            <a:lumOff val="1227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2017" tIns="88011" rIns="44006" bIns="88011" numCol="1" spcCol="1270" anchor="ctr" anchorCtr="0">
          <a:noAutofit/>
        </a:bodyPr>
        <a:lstStyle/>
        <a:p>
          <a:pPr lvl="0" algn="ctr" defTabSz="1466850">
            <a:lnSpc>
              <a:spcPct val="90000"/>
            </a:lnSpc>
            <a:spcBef>
              <a:spcPct val="0"/>
            </a:spcBef>
            <a:spcAft>
              <a:spcPct val="35000"/>
            </a:spcAft>
          </a:pPr>
          <a:r>
            <a:rPr lang="en-US" sz="3300" kern="1200" dirty="0" smtClean="0"/>
            <a:t>Disability and Healthcare </a:t>
          </a:r>
        </a:p>
        <a:p>
          <a:pPr lvl="0" algn="ctr" defTabSz="1466850">
            <a:lnSpc>
              <a:spcPct val="90000"/>
            </a:lnSpc>
            <a:spcBef>
              <a:spcPct val="0"/>
            </a:spcBef>
            <a:spcAft>
              <a:spcPct val="35000"/>
            </a:spcAft>
          </a:pPr>
          <a:r>
            <a:rPr lang="en-US" sz="3300" kern="1200" dirty="0" smtClean="0"/>
            <a:t>Weeks 5-11</a:t>
          </a:r>
          <a:endParaRPr lang="en-US" sz="3300" kern="1200" dirty="0"/>
        </a:p>
      </dsp:txBody>
      <dsp:txXfrm>
        <a:off x="4461166" y="785185"/>
        <a:ext cx="2673642" cy="1782428"/>
      </dsp:txXfrm>
    </dsp:sp>
    <dsp:sp modelId="{7C8124A9-CDC4-E645-A6DD-054C14273165}">
      <dsp:nvSpPr>
        <dsp:cNvPr id="0" name=""/>
        <dsp:cNvSpPr/>
      </dsp:nvSpPr>
      <dsp:spPr>
        <a:xfrm>
          <a:off x="7139905" y="797555"/>
          <a:ext cx="4456070" cy="1782428"/>
        </a:xfrm>
        <a:prstGeom prst="chevron">
          <a:avLst/>
        </a:prstGeom>
        <a:solidFill>
          <a:schemeClr val="accent3">
            <a:shade val="80000"/>
            <a:hueOff val="218906"/>
            <a:satOff val="-1431"/>
            <a:lumOff val="2455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2017" tIns="88011" rIns="44006" bIns="88011" numCol="1" spcCol="1270" anchor="ctr" anchorCtr="0">
          <a:noAutofit/>
        </a:bodyPr>
        <a:lstStyle/>
        <a:p>
          <a:pPr lvl="0" algn="ctr" defTabSz="1466850">
            <a:lnSpc>
              <a:spcPct val="90000"/>
            </a:lnSpc>
            <a:spcBef>
              <a:spcPct val="0"/>
            </a:spcBef>
            <a:spcAft>
              <a:spcPct val="35000"/>
            </a:spcAft>
          </a:pPr>
          <a:r>
            <a:rPr lang="en-US" sz="3300" kern="1200" dirty="0" smtClean="0"/>
            <a:t>Putting into Practice </a:t>
          </a:r>
        </a:p>
        <a:p>
          <a:pPr lvl="0" algn="ctr" defTabSz="1466850">
            <a:lnSpc>
              <a:spcPct val="90000"/>
            </a:lnSpc>
            <a:spcBef>
              <a:spcPct val="0"/>
            </a:spcBef>
            <a:spcAft>
              <a:spcPct val="35000"/>
            </a:spcAft>
          </a:pPr>
          <a:r>
            <a:rPr lang="en-US" sz="3300" kern="1200" dirty="0" smtClean="0"/>
            <a:t>Weeks 12-15 </a:t>
          </a:r>
          <a:endParaRPr lang="en-US" sz="3300" kern="1200" dirty="0"/>
        </a:p>
      </dsp:txBody>
      <dsp:txXfrm>
        <a:off x="8031119" y="797555"/>
        <a:ext cx="2673642" cy="178242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9DB0DC-CFB4-4ACC-94BE-C3E47584DC4A}" type="datetimeFigureOut">
              <a:rPr lang="en-US" smtClean="0"/>
              <a:pPr/>
              <a:t>3/21/19</a:t>
            </a:fld>
            <a:endParaRPr lang="en-US"/>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C3977E-C5C1-4F73-8491-9BFD484A0247}" type="slidenum">
              <a:rPr lang="en-US" smtClean="0"/>
              <a:pPr/>
              <a:t>‹#›</a:t>
            </a:fld>
            <a:endParaRPr lang="en-US"/>
          </a:p>
        </p:txBody>
      </p:sp>
    </p:spTree>
    <p:extLst>
      <p:ext uri="{BB962C8B-B14F-4D97-AF65-F5344CB8AC3E}">
        <p14:creationId xmlns:p14="http://schemas.microsoft.com/office/powerpoint/2010/main" val="550929813"/>
      </p:ext>
    </p:extLst>
  </p:cSld>
  <p:clrMap bg1="lt1" tx1="dk1" bg2="lt2" tx2="dk2" accent1="accent1" accent2="accent2" accent3="accent3" accent4="accent4" accent5="accent5" accent6="accent6" hlink="hlink" folHlink="folHlink"/>
  <p:notesStyle>
    <a:lvl1pPr marL="0" algn="l" defTabSz="731520" rtl="0" eaLnBrk="1" latinLnBrk="0" hangingPunct="1">
      <a:defRPr sz="1000" kern="1200">
        <a:solidFill>
          <a:schemeClr val="tx1"/>
        </a:solidFill>
        <a:latin typeface="+mn-lt"/>
        <a:ea typeface="+mn-ea"/>
        <a:cs typeface="+mn-cs"/>
      </a:defRPr>
    </a:lvl1pPr>
    <a:lvl2pPr marL="365760" algn="l" defTabSz="731520" rtl="0" eaLnBrk="1" latinLnBrk="0" hangingPunct="1">
      <a:defRPr sz="1000" kern="1200">
        <a:solidFill>
          <a:schemeClr val="tx1"/>
        </a:solidFill>
        <a:latin typeface="+mn-lt"/>
        <a:ea typeface="+mn-ea"/>
        <a:cs typeface="+mn-cs"/>
      </a:defRPr>
    </a:lvl2pPr>
    <a:lvl3pPr marL="731520" algn="l" defTabSz="731520" rtl="0" eaLnBrk="1" latinLnBrk="0" hangingPunct="1">
      <a:defRPr sz="1000" kern="1200">
        <a:solidFill>
          <a:schemeClr val="tx1"/>
        </a:solidFill>
        <a:latin typeface="+mn-lt"/>
        <a:ea typeface="+mn-ea"/>
        <a:cs typeface="+mn-cs"/>
      </a:defRPr>
    </a:lvl3pPr>
    <a:lvl4pPr marL="1097280" algn="l" defTabSz="731520" rtl="0" eaLnBrk="1" latinLnBrk="0" hangingPunct="1">
      <a:defRPr sz="1000" kern="1200">
        <a:solidFill>
          <a:schemeClr val="tx1"/>
        </a:solidFill>
        <a:latin typeface="+mn-lt"/>
        <a:ea typeface="+mn-ea"/>
        <a:cs typeface="+mn-cs"/>
      </a:defRPr>
    </a:lvl4pPr>
    <a:lvl5pPr marL="1463040" algn="l" defTabSz="731520" rtl="0" eaLnBrk="1" latinLnBrk="0" hangingPunct="1">
      <a:defRPr sz="1000" kern="1200">
        <a:solidFill>
          <a:schemeClr val="tx1"/>
        </a:solidFill>
        <a:latin typeface="+mn-lt"/>
        <a:ea typeface="+mn-ea"/>
        <a:cs typeface="+mn-cs"/>
      </a:defRPr>
    </a:lvl5pPr>
    <a:lvl6pPr marL="1828800" algn="l" defTabSz="731520" rtl="0" eaLnBrk="1" latinLnBrk="0" hangingPunct="1">
      <a:defRPr sz="1000" kern="1200">
        <a:solidFill>
          <a:schemeClr val="tx1"/>
        </a:solidFill>
        <a:latin typeface="+mn-lt"/>
        <a:ea typeface="+mn-ea"/>
        <a:cs typeface="+mn-cs"/>
      </a:defRPr>
    </a:lvl6pPr>
    <a:lvl7pPr marL="2194560" algn="l" defTabSz="731520" rtl="0" eaLnBrk="1" latinLnBrk="0" hangingPunct="1">
      <a:defRPr sz="1000" kern="1200">
        <a:solidFill>
          <a:schemeClr val="tx1"/>
        </a:solidFill>
        <a:latin typeface="+mn-lt"/>
        <a:ea typeface="+mn-ea"/>
        <a:cs typeface="+mn-cs"/>
      </a:defRPr>
    </a:lvl7pPr>
    <a:lvl8pPr marL="2560320" algn="l" defTabSz="731520" rtl="0" eaLnBrk="1" latinLnBrk="0" hangingPunct="1">
      <a:defRPr sz="1000" kern="1200">
        <a:solidFill>
          <a:schemeClr val="tx1"/>
        </a:solidFill>
        <a:latin typeface="+mn-lt"/>
        <a:ea typeface="+mn-ea"/>
        <a:cs typeface="+mn-cs"/>
      </a:defRPr>
    </a:lvl8pPr>
    <a:lvl9pPr marL="2926080" algn="l" defTabSz="73152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0" y="685800"/>
            <a:ext cx="5715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6C3977E-C5C1-4F73-8491-9BFD484A0247}" type="slidenum">
              <a:rPr lang="en-US" smtClean="0"/>
              <a:pPr/>
              <a:t>1</a:t>
            </a:fld>
            <a:endParaRPr lang="en-US"/>
          </a:p>
        </p:txBody>
      </p:sp>
    </p:spTree>
    <p:extLst>
      <p:ext uri="{BB962C8B-B14F-4D97-AF65-F5344CB8AC3E}">
        <p14:creationId xmlns:p14="http://schemas.microsoft.com/office/powerpoint/2010/main" val="237316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2"/>
            <a:ext cx="2331720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5"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7E72F8-F46B-42B4-B5EB-4DFEF94DAE19}" type="datetimeFigureOut">
              <a:rPr lang="en-US" smtClean="0"/>
              <a:pPr/>
              <a:t>3/21/19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E72F8-F46B-42B4-B5EB-4DFEF94DAE19}" type="datetimeFigureOut">
              <a:rPr lang="en-US" smtClean="0"/>
              <a:pPr/>
              <a:t>3/21/19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99426" y="2110741"/>
            <a:ext cx="22217064" cy="449389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38716" y="2110741"/>
            <a:ext cx="66203511" cy="449389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E72F8-F46B-42B4-B5EB-4DFEF94DAE19}" type="datetimeFigureOut">
              <a:rPr lang="en-US" smtClean="0"/>
              <a:pPr/>
              <a:t>3/21/19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7E72F8-F46B-42B4-B5EB-4DFEF94DAE19}" type="datetimeFigureOut">
              <a:rPr lang="en-US" smtClean="0"/>
              <a:pPr/>
              <a:t>3/21/19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2"/>
            <a:ext cx="23317200" cy="3268980"/>
          </a:xfrm>
        </p:spPr>
        <p:txBody>
          <a:bodyPr anchor="t"/>
          <a:lstStyle>
            <a:lvl1pPr algn="l">
              <a:defRPr sz="11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5000">
                <a:solidFill>
                  <a:schemeClr val="tx1">
                    <a:tint val="75000"/>
                  </a:schemeClr>
                </a:solidFill>
              </a:defRPr>
            </a:lvl2pPr>
            <a:lvl3pPr marL="2508016" indent="0">
              <a:buNone/>
              <a:defRPr sz="4400">
                <a:solidFill>
                  <a:schemeClr val="tx1">
                    <a:tint val="75000"/>
                  </a:schemeClr>
                </a:solidFill>
              </a:defRPr>
            </a:lvl3pPr>
            <a:lvl4pPr marL="3762025"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6" indent="0">
              <a:buNone/>
              <a:defRPr sz="3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7E72F8-F46B-42B4-B5EB-4DFEF94DAE19}" type="datetimeFigureOut">
              <a:rPr lang="en-US" smtClean="0"/>
              <a:pPr/>
              <a:t>3/21/19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38714" y="12291061"/>
            <a:ext cx="44210286" cy="34758632"/>
          </a:xfrm>
        </p:spPr>
        <p:txBody>
          <a:bodyPr/>
          <a:lstStyle>
            <a:lvl1pPr>
              <a:defRPr sz="7700"/>
            </a:lvl1pPr>
            <a:lvl2pPr>
              <a:defRPr sz="6600"/>
            </a:lvl2pPr>
            <a:lvl3pPr>
              <a:defRPr sz="5500"/>
            </a:lvl3pPr>
            <a:lvl4pPr>
              <a:defRPr sz="5000"/>
            </a:lvl4pPr>
            <a:lvl5pPr>
              <a:defRPr sz="5000"/>
            </a:lvl5pPr>
            <a:lvl6pPr>
              <a:defRPr sz="5000"/>
            </a:lvl6pPr>
            <a:lvl7pPr>
              <a:defRPr sz="5000"/>
            </a:lvl7pPr>
            <a:lvl8pPr>
              <a:defRPr sz="5000"/>
            </a:lvl8pPr>
            <a:lvl9pPr>
              <a:defRPr sz="5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606202" y="12291061"/>
            <a:ext cx="44210289" cy="34758632"/>
          </a:xfrm>
        </p:spPr>
        <p:txBody>
          <a:bodyPr/>
          <a:lstStyle>
            <a:lvl1pPr>
              <a:defRPr sz="7700"/>
            </a:lvl1pPr>
            <a:lvl2pPr>
              <a:defRPr sz="6600"/>
            </a:lvl2pPr>
            <a:lvl3pPr>
              <a:defRPr sz="5500"/>
            </a:lvl3pPr>
            <a:lvl4pPr>
              <a:defRPr sz="5000"/>
            </a:lvl4pPr>
            <a:lvl5pPr>
              <a:defRPr sz="5000"/>
            </a:lvl5pPr>
            <a:lvl6pPr>
              <a:defRPr sz="5000"/>
            </a:lvl6pPr>
            <a:lvl7pPr>
              <a:defRPr sz="5000"/>
            </a:lvl7pPr>
            <a:lvl8pPr>
              <a:defRPr sz="5000"/>
            </a:lvl8pPr>
            <a:lvl9pPr>
              <a:defRPr sz="5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7E72F8-F46B-42B4-B5EB-4DFEF94DAE19}" type="datetimeFigureOut">
              <a:rPr lang="en-US" smtClean="0"/>
              <a:pPr/>
              <a:t>3/21/19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1" y="3684271"/>
            <a:ext cx="12120564" cy="1535429"/>
          </a:xfrm>
        </p:spPr>
        <p:txBody>
          <a:bodyPr anchor="b"/>
          <a:lstStyle>
            <a:lvl1pPr marL="0" indent="0">
              <a:buNone/>
              <a:defRPr sz="6600" b="1"/>
            </a:lvl1pPr>
            <a:lvl2pPr marL="1254008" indent="0">
              <a:buNone/>
              <a:defRPr sz="5500" b="1"/>
            </a:lvl2pPr>
            <a:lvl3pPr marL="2508016" indent="0">
              <a:buNone/>
              <a:defRPr sz="5000" b="1"/>
            </a:lvl3pPr>
            <a:lvl4pPr marL="3762025"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6" indent="0">
              <a:buNone/>
              <a:defRPr sz="4400" b="1"/>
            </a:lvl9pPr>
          </a:lstStyle>
          <a:p>
            <a:pPr lvl="0"/>
            <a:r>
              <a:rPr lang="en-US" smtClean="0"/>
              <a:t>Click to edit Master text styles</a:t>
            </a:r>
          </a:p>
        </p:txBody>
      </p:sp>
      <p:sp>
        <p:nvSpPr>
          <p:cNvPr id="4" name="Content Placeholder 3"/>
          <p:cNvSpPr>
            <a:spLocks noGrp="1"/>
          </p:cNvSpPr>
          <p:nvPr>
            <p:ph sz="half" idx="2"/>
          </p:nvPr>
        </p:nvSpPr>
        <p:spPr>
          <a:xfrm>
            <a:off x="1371601" y="5219700"/>
            <a:ext cx="12120564" cy="9483092"/>
          </a:xfrm>
        </p:spPr>
        <p:txBody>
          <a:bodyPr/>
          <a:lstStyle>
            <a:lvl1pPr>
              <a:defRPr sz="6600"/>
            </a:lvl1pPr>
            <a:lvl2pPr>
              <a:defRPr sz="5500"/>
            </a:lvl2pPr>
            <a:lvl3pPr>
              <a:defRPr sz="5000"/>
            </a:lvl3pPr>
            <a:lvl4pPr>
              <a:defRPr sz="4400"/>
            </a:lvl4pPr>
            <a:lvl5pPr>
              <a:defRPr sz="4400"/>
            </a:lvl5pPr>
            <a:lvl6pPr>
              <a:defRPr sz="4400"/>
            </a:lvl6pPr>
            <a:lvl7pPr>
              <a:defRPr sz="4400"/>
            </a:lvl7pPr>
            <a:lvl8pPr>
              <a:defRPr sz="4400"/>
            </a:lvl8pPr>
            <a:lvl9pPr>
              <a:defRPr sz="4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5000" b="1"/>
            </a:lvl3pPr>
            <a:lvl4pPr marL="3762025"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6" indent="0">
              <a:buNone/>
              <a:defRPr sz="4400" b="1"/>
            </a:lvl9pPr>
          </a:lstStyle>
          <a:p>
            <a:pPr lvl="0"/>
            <a:r>
              <a:rPr lang="en-US" smtClean="0"/>
              <a:t>Click to edit Master text styles</a:t>
            </a:r>
          </a:p>
        </p:txBody>
      </p:sp>
      <p:sp>
        <p:nvSpPr>
          <p:cNvPr id="6" name="Content Placeholder 5"/>
          <p:cNvSpPr>
            <a:spLocks noGrp="1"/>
          </p:cNvSpPr>
          <p:nvPr>
            <p:ph sz="quarter" idx="4"/>
          </p:nvPr>
        </p:nvSpPr>
        <p:spPr>
          <a:xfrm>
            <a:off x="13935077" y="5219700"/>
            <a:ext cx="12125325" cy="9483092"/>
          </a:xfrm>
        </p:spPr>
        <p:txBody>
          <a:bodyPr/>
          <a:lstStyle>
            <a:lvl1pPr>
              <a:defRPr sz="6600"/>
            </a:lvl1pPr>
            <a:lvl2pPr>
              <a:defRPr sz="5500"/>
            </a:lvl2pPr>
            <a:lvl3pPr>
              <a:defRPr sz="5000"/>
            </a:lvl3pPr>
            <a:lvl4pPr>
              <a:defRPr sz="4400"/>
            </a:lvl4pPr>
            <a:lvl5pPr>
              <a:defRPr sz="4400"/>
            </a:lvl5pPr>
            <a:lvl6pPr>
              <a:defRPr sz="4400"/>
            </a:lvl6pPr>
            <a:lvl7pPr>
              <a:defRPr sz="4400"/>
            </a:lvl7pPr>
            <a:lvl8pPr>
              <a:defRPr sz="4400"/>
            </a:lvl8pPr>
            <a:lvl9pPr>
              <a:defRPr sz="4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7E72F8-F46B-42B4-B5EB-4DFEF94DAE19}" type="datetimeFigureOut">
              <a:rPr lang="en-US" smtClean="0"/>
              <a:pPr/>
              <a:t>3/21/19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7E72F8-F46B-42B4-B5EB-4DFEF94DAE19}" type="datetimeFigureOut">
              <a:rPr lang="en-US" smtClean="0"/>
              <a:pPr/>
              <a:t>3/21/19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E72F8-F46B-42B4-B5EB-4DFEF94DAE19}" type="datetimeFigureOut">
              <a:rPr lang="en-US" smtClean="0"/>
              <a:pPr/>
              <a:t>3/21/19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smtClean="0"/>
              <a:t>Click to edit Master title style</a:t>
            </a:r>
            <a:endParaRPr lang="en-US"/>
          </a:p>
        </p:txBody>
      </p:sp>
      <p:sp>
        <p:nvSpPr>
          <p:cNvPr id="3" name="Content Placeholder 2"/>
          <p:cNvSpPr>
            <a:spLocks noGrp="1"/>
          </p:cNvSpPr>
          <p:nvPr>
            <p:ph idx="1"/>
          </p:nvPr>
        </p:nvSpPr>
        <p:spPr>
          <a:xfrm>
            <a:off x="10725150" y="655320"/>
            <a:ext cx="15335250" cy="14047472"/>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3444240"/>
            <a:ext cx="9024939" cy="11258552"/>
          </a:xfrm>
        </p:spPr>
        <p:txBody>
          <a:bodyPr/>
          <a:lstStyle>
            <a:lvl1pPr marL="0" indent="0">
              <a:buNone/>
              <a:defRPr sz="3800"/>
            </a:lvl1pPr>
            <a:lvl2pPr marL="1254008" indent="0">
              <a:buNone/>
              <a:defRPr sz="3300"/>
            </a:lvl2pPr>
            <a:lvl3pPr marL="2508016" indent="0">
              <a:buNone/>
              <a:defRPr sz="2700"/>
            </a:lvl3pPr>
            <a:lvl4pPr marL="3762025"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6" indent="0">
              <a:buNone/>
              <a:defRPr sz="2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E72F8-F46B-42B4-B5EB-4DFEF94DAE19}" type="datetimeFigureOut">
              <a:rPr lang="en-US" smtClean="0"/>
              <a:pPr/>
              <a:t>3/21/19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2"/>
          </a:xfrm>
        </p:spPr>
        <p:txBody>
          <a:bodyPr anchor="b"/>
          <a:lstStyle>
            <a:lvl1pPr algn="l">
              <a:defRPr sz="5500" b="1"/>
            </a:lvl1pPr>
          </a:lstStyle>
          <a:p>
            <a:r>
              <a:rPr lang="en-US" smtClean="0"/>
              <a:t>Click to edit Master title style</a:t>
            </a:r>
            <a:endParaRPr lang="en-US"/>
          </a:p>
        </p:txBody>
      </p:sp>
      <p:sp>
        <p:nvSpPr>
          <p:cNvPr id="3" name="Picture Placeholder 2"/>
          <p:cNvSpPr>
            <a:spLocks noGrp="1"/>
          </p:cNvSpPr>
          <p:nvPr>
            <p:ph type="pic" idx="1"/>
          </p:nvPr>
        </p:nvSpPr>
        <p:spPr>
          <a:xfrm>
            <a:off x="5376864" y="1470660"/>
            <a:ext cx="16459200" cy="9875520"/>
          </a:xfrm>
        </p:spPr>
        <p:txBody>
          <a:bodyPr/>
          <a:lstStyle>
            <a:lvl1pPr marL="0" indent="0">
              <a:buNone/>
              <a:defRPr sz="8800"/>
            </a:lvl1pPr>
            <a:lvl2pPr marL="1254008" indent="0">
              <a:buNone/>
              <a:defRPr sz="7700"/>
            </a:lvl2pPr>
            <a:lvl3pPr marL="2508016" indent="0">
              <a:buNone/>
              <a:defRPr sz="6600"/>
            </a:lvl3pPr>
            <a:lvl4pPr marL="3762025"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6" indent="0">
              <a:buNone/>
              <a:defRPr sz="55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5"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6" indent="0">
              <a:buNone/>
              <a:defRPr sz="2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7E72F8-F46B-42B4-B5EB-4DFEF94DAE19}" type="datetimeFigureOut">
              <a:rPr lang="en-US" smtClean="0"/>
              <a:pPr/>
              <a:t>3/21/19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50802" tIns="125401" rIns="250802" bIns="1254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3840481"/>
            <a:ext cx="24688800" cy="10862312"/>
          </a:xfrm>
          <a:prstGeom prst="rect">
            <a:avLst/>
          </a:prstGeom>
        </p:spPr>
        <p:txBody>
          <a:bodyPr vert="horz" lIns="250802" tIns="125401" rIns="250802" bIns="1254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15255242"/>
            <a:ext cx="6400800" cy="876300"/>
          </a:xfrm>
          <a:prstGeom prst="rect">
            <a:avLst/>
          </a:prstGeom>
        </p:spPr>
        <p:txBody>
          <a:bodyPr vert="horz" lIns="250802" tIns="125401" rIns="250802" bIns="125401" rtlCol="0" anchor="ctr"/>
          <a:lstStyle>
            <a:lvl1pPr algn="l">
              <a:defRPr sz="3300">
                <a:solidFill>
                  <a:schemeClr val="tx1">
                    <a:tint val="75000"/>
                  </a:schemeClr>
                </a:solidFill>
              </a:defRPr>
            </a:lvl1pPr>
          </a:lstStyle>
          <a:p>
            <a:fld id="{467E72F8-F46B-42B4-B5EB-4DFEF94DAE19}" type="datetimeFigureOut">
              <a:rPr lang="en-US" smtClean="0"/>
              <a:pPr/>
              <a:t>3/21/19</a:t>
            </a:fld>
            <a:endParaRPr lang="en-US"/>
          </a:p>
        </p:txBody>
      </p:sp>
      <p:sp>
        <p:nvSpPr>
          <p:cNvPr id="5" name="Footer Placeholder 4"/>
          <p:cNvSpPr>
            <a:spLocks noGrp="1"/>
          </p:cNvSpPr>
          <p:nvPr>
            <p:ph type="ftr" sz="quarter" idx="3"/>
          </p:nvPr>
        </p:nvSpPr>
        <p:spPr>
          <a:xfrm>
            <a:off x="9372600" y="15255242"/>
            <a:ext cx="8686800" cy="876300"/>
          </a:xfrm>
          <a:prstGeom prst="rect">
            <a:avLst/>
          </a:prstGeom>
        </p:spPr>
        <p:txBody>
          <a:bodyPr vert="horz" lIns="250802" tIns="125401" rIns="250802" bIns="125401" rtlCol="0" anchor="ctr"/>
          <a:lstStyle>
            <a:lvl1pPr algn="ctr">
              <a:defRPr sz="3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2"/>
            <a:ext cx="6400800" cy="876300"/>
          </a:xfrm>
          <a:prstGeom prst="rect">
            <a:avLst/>
          </a:prstGeom>
        </p:spPr>
        <p:txBody>
          <a:bodyPr vert="horz" lIns="250802" tIns="125401" rIns="250802" bIns="125401" rtlCol="0" anchor="ctr"/>
          <a:lstStyle>
            <a:lvl1pPr algn="r">
              <a:defRPr sz="3300">
                <a:solidFill>
                  <a:schemeClr val="tx1">
                    <a:tint val="75000"/>
                  </a:schemeClr>
                </a:solidFill>
              </a:defRPr>
            </a:lvl1pPr>
          </a:lstStyle>
          <a:p>
            <a:fld id="{6F73FD15-9A6C-4DDB-B404-CD50D6732C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016"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2508016"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63" indent="-783755" algn="l" defTabSz="2508016"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5021" indent="-627004" algn="l" defTabSz="2508016"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9029"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3037"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7045"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1053"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5062"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9070"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8016" rtl="0" eaLnBrk="1" latinLnBrk="0" hangingPunct="1">
        <a:defRPr sz="5000" kern="1200">
          <a:solidFill>
            <a:schemeClr val="tx1"/>
          </a:solidFill>
          <a:latin typeface="+mn-lt"/>
          <a:ea typeface="+mn-ea"/>
          <a:cs typeface="+mn-cs"/>
        </a:defRPr>
      </a:lvl1pPr>
      <a:lvl2pPr marL="1254008" algn="l" defTabSz="2508016" rtl="0" eaLnBrk="1" latinLnBrk="0" hangingPunct="1">
        <a:defRPr sz="5000" kern="1200">
          <a:solidFill>
            <a:schemeClr val="tx1"/>
          </a:solidFill>
          <a:latin typeface="+mn-lt"/>
          <a:ea typeface="+mn-ea"/>
          <a:cs typeface="+mn-cs"/>
        </a:defRPr>
      </a:lvl2pPr>
      <a:lvl3pPr marL="2508016" algn="l" defTabSz="2508016" rtl="0" eaLnBrk="1" latinLnBrk="0" hangingPunct="1">
        <a:defRPr sz="5000" kern="1200">
          <a:solidFill>
            <a:schemeClr val="tx1"/>
          </a:solidFill>
          <a:latin typeface="+mn-lt"/>
          <a:ea typeface="+mn-ea"/>
          <a:cs typeface="+mn-cs"/>
        </a:defRPr>
      </a:lvl3pPr>
      <a:lvl4pPr marL="3762025" algn="l" defTabSz="2508016" rtl="0" eaLnBrk="1" latinLnBrk="0" hangingPunct="1">
        <a:defRPr sz="5000" kern="1200">
          <a:solidFill>
            <a:schemeClr val="tx1"/>
          </a:solidFill>
          <a:latin typeface="+mn-lt"/>
          <a:ea typeface="+mn-ea"/>
          <a:cs typeface="+mn-cs"/>
        </a:defRPr>
      </a:lvl4pPr>
      <a:lvl5pPr marL="5016033" algn="l" defTabSz="2508016" rtl="0" eaLnBrk="1" latinLnBrk="0" hangingPunct="1">
        <a:defRPr sz="5000" kern="1200">
          <a:solidFill>
            <a:schemeClr val="tx1"/>
          </a:solidFill>
          <a:latin typeface="+mn-lt"/>
          <a:ea typeface="+mn-ea"/>
          <a:cs typeface="+mn-cs"/>
        </a:defRPr>
      </a:lvl5pPr>
      <a:lvl6pPr marL="6270041" algn="l" defTabSz="2508016" rtl="0" eaLnBrk="1" latinLnBrk="0" hangingPunct="1">
        <a:defRPr sz="5000" kern="1200">
          <a:solidFill>
            <a:schemeClr val="tx1"/>
          </a:solidFill>
          <a:latin typeface="+mn-lt"/>
          <a:ea typeface="+mn-ea"/>
          <a:cs typeface="+mn-cs"/>
        </a:defRPr>
      </a:lvl6pPr>
      <a:lvl7pPr marL="7524049" algn="l" defTabSz="2508016" rtl="0" eaLnBrk="1" latinLnBrk="0" hangingPunct="1">
        <a:defRPr sz="5000" kern="1200">
          <a:solidFill>
            <a:schemeClr val="tx1"/>
          </a:solidFill>
          <a:latin typeface="+mn-lt"/>
          <a:ea typeface="+mn-ea"/>
          <a:cs typeface="+mn-cs"/>
        </a:defRPr>
      </a:lvl7pPr>
      <a:lvl8pPr marL="8778057" algn="l" defTabSz="2508016" rtl="0" eaLnBrk="1" latinLnBrk="0" hangingPunct="1">
        <a:defRPr sz="5000" kern="1200">
          <a:solidFill>
            <a:schemeClr val="tx1"/>
          </a:solidFill>
          <a:latin typeface="+mn-lt"/>
          <a:ea typeface="+mn-ea"/>
          <a:cs typeface="+mn-cs"/>
        </a:defRPr>
      </a:lvl8pPr>
      <a:lvl9pPr marL="10032066" algn="l" defTabSz="2508016" rtl="0" eaLnBrk="1" latinLnBrk="0" hangingPunct="1">
        <a:defRPr sz="5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diagramData" Target="../diagrams/data1.xml"/><Relationship Id="rId6" Type="http://schemas.openxmlformats.org/officeDocument/2006/relationships/diagramLayout" Target="../diagrams/layout1.xml"/><Relationship Id="rId7" Type="http://schemas.openxmlformats.org/officeDocument/2006/relationships/diagramQuickStyle" Target="../diagrams/quickStyle1.xml"/><Relationship Id="rId8" Type="http://schemas.openxmlformats.org/officeDocument/2006/relationships/diagramColors" Target="../diagrams/colors1.xml"/><Relationship Id="rId9" Type="http://schemas.microsoft.com/office/2007/relationships/diagramDrawing" Target="../diagrams/drawing1.xml"/><Relationship Id="rId10"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6"/>
          <p:cNvSpPr txBox="1">
            <a:spLocks noChangeArrowheads="1"/>
          </p:cNvSpPr>
          <p:nvPr/>
        </p:nvSpPr>
        <p:spPr bwMode="auto">
          <a:xfrm>
            <a:off x="419100" y="3053827"/>
            <a:ext cx="26593800" cy="13030200"/>
          </a:xfrm>
          <a:prstGeom prst="rect">
            <a:avLst/>
          </a:prstGeom>
          <a:noFill/>
          <a:ln w="88900">
            <a:solidFill>
              <a:schemeClr val="accent1"/>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lgn="ctr">
              <a:spcBef>
                <a:spcPct val="20000"/>
              </a:spcBef>
              <a:defRPr/>
            </a:pPr>
            <a:endParaRPr lang="en-US" sz="7700" dirty="0">
              <a:solidFill>
                <a:schemeClr val="tx1">
                  <a:tint val="75000"/>
                </a:schemeClr>
              </a:solidFill>
            </a:endParaRPr>
          </a:p>
        </p:txBody>
      </p:sp>
      <p:sp>
        <p:nvSpPr>
          <p:cNvPr id="5" name="Rectangle 167"/>
          <p:cNvSpPr>
            <a:spLocks noChangeArrowheads="1"/>
          </p:cNvSpPr>
          <p:nvPr/>
        </p:nvSpPr>
        <p:spPr bwMode="auto">
          <a:xfrm>
            <a:off x="927960" y="1371599"/>
            <a:ext cx="25869629" cy="1371600"/>
          </a:xfrm>
          <a:prstGeom prst="rect">
            <a:avLst/>
          </a:prstGeom>
          <a:noFill/>
          <a:ln w="9525">
            <a:noFill/>
            <a:miter lim="800000"/>
            <a:headEnd/>
            <a:tailEnd/>
          </a:ln>
          <a:effectLst/>
        </p:spPr>
        <p:txBody>
          <a:bodyPr lIns="242297" tIns="121148" rIns="242297" bIns="121148" anchor="ctr"/>
          <a:lstStyle/>
          <a:p>
            <a:pPr algn="ctr" defTabSz="2421890">
              <a:spcAft>
                <a:spcPts val="960"/>
              </a:spcAft>
              <a:defRPr/>
            </a:pPr>
            <a:r>
              <a:rPr lang="en-US" sz="3500" dirty="0" smtClean="0">
                <a:solidFill>
                  <a:srgbClr val="002060"/>
                </a:solidFill>
                <a:latin typeface="Palatino Linotype" pitchFamily="18" charset="0"/>
              </a:rPr>
              <a:t>Zoie Sheets, MPH </a:t>
            </a:r>
            <a:r>
              <a:rPr lang="de-DE" sz="3500" dirty="0" smtClean="0">
                <a:solidFill>
                  <a:srgbClr val="002060"/>
                </a:solidFill>
                <a:latin typeface="Palatino Linotype" pitchFamily="18" charset="0"/>
              </a:rPr>
              <a:t>(c)</a:t>
            </a:r>
            <a:endParaRPr lang="en-US" sz="3500" dirty="0">
              <a:solidFill>
                <a:srgbClr val="002060"/>
              </a:solidFill>
              <a:latin typeface="Palatino Linotype" pitchFamily="18" charset="0"/>
            </a:endParaRPr>
          </a:p>
          <a:p>
            <a:pPr algn="ctr" defTabSz="2421890">
              <a:spcAft>
                <a:spcPts val="960"/>
              </a:spcAft>
              <a:defRPr/>
            </a:pPr>
            <a:r>
              <a:rPr lang="en-US" sz="3500" dirty="0" smtClean="0">
                <a:solidFill>
                  <a:srgbClr val="002060"/>
                </a:solidFill>
                <a:latin typeface="Palatino Linotype" pitchFamily="18" charset="0"/>
              </a:rPr>
              <a:t>University of Illinois at Chicago</a:t>
            </a:r>
            <a:endParaRPr lang="en-US" sz="3500" dirty="0">
              <a:solidFill>
                <a:srgbClr val="002060"/>
              </a:solidFill>
              <a:latin typeface="Palatino Linotype" pitchFamily="18" charset="0"/>
            </a:endParaRPr>
          </a:p>
        </p:txBody>
      </p:sp>
      <p:sp>
        <p:nvSpPr>
          <p:cNvPr id="6" name="Rectangle 167"/>
          <p:cNvSpPr>
            <a:spLocks noChangeArrowheads="1"/>
          </p:cNvSpPr>
          <p:nvPr/>
        </p:nvSpPr>
        <p:spPr bwMode="auto">
          <a:xfrm>
            <a:off x="735724" y="0"/>
            <a:ext cx="25908000" cy="1371600"/>
          </a:xfrm>
          <a:prstGeom prst="rect">
            <a:avLst/>
          </a:prstGeom>
          <a:noFill/>
          <a:ln w="9525">
            <a:noFill/>
            <a:miter lim="800000"/>
            <a:headEnd/>
            <a:tailEnd/>
          </a:ln>
          <a:effectLst/>
        </p:spPr>
        <p:txBody>
          <a:bodyPr lIns="242297" tIns="121148" rIns="242297" bIns="121148" anchor="ctr"/>
          <a:lstStyle/>
          <a:p>
            <a:pPr algn="ctr" defTabSz="2421890">
              <a:spcAft>
                <a:spcPts val="960"/>
              </a:spcAft>
              <a:defRPr/>
            </a:pPr>
            <a:r>
              <a:rPr lang="en-US" sz="4600" dirty="0" smtClean="0">
                <a:solidFill>
                  <a:srgbClr val="002060"/>
                </a:solidFill>
                <a:latin typeface="Palatino Linotype" pitchFamily="18" charset="0"/>
              </a:rPr>
              <a:t>Piloting a Disability </a:t>
            </a:r>
            <a:r>
              <a:rPr lang="en-US" sz="4600" dirty="0" smtClean="0">
                <a:solidFill>
                  <a:srgbClr val="002060"/>
                </a:solidFill>
                <a:latin typeface="Palatino Linotype" pitchFamily="18" charset="0"/>
              </a:rPr>
              <a:t>Curriculum for </a:t>
            </a:r>
            <a:r>
              <a:rPr lang="en-US" sz="4600" dirty="0" smtClean="0">
                <a:solidFill>
                  <a:srgbClr val="002060"/>
                </a:solidFill>
                <a:latin typeface="Palatino Linotype" pitchFamily="18" charset="0"/>
              </a:rPr>
              <a:t>Undergraduate Pre-Health </a:t>
            </a:r>
            <a:r>
              <a:rPr lang="en-US" sz="4600" dirty="0" smtClean="0">
                <a:solidFill>
                  <a:srgbClr val="002060"/>
                </a:solidFill>
                <a:latin typeface="Palatino Linotype" pitchFamily="18" charset="0"/>
              </a:rPr>
              <a:t>Affiliated Students</a:t>
            </a:r>
            <a:endParaRPr lang="en-US" sz="4600" dirty="0">
              <a:solidFill>
                <a:srgbClr val="002060"/>
              </a:solidFill>
              <a:latin typeface="Palatino Linotype" pitchFamily="18" charset="0"/>
            </a:endParaRPr>
          </a:p>
        </p:txBody>
      </p:sp>
      <p:sp>
        <p:nvSpPr>
          <p:cNvPr id="15" name="Rectangle 16"/>
          <p:cNvSpPr txBox="1">
            <a:spLocks noChangeArrowheads="1"/>
          </p:cNvSpPr>
          <p:nvPr/>
        </p:nvSpPr>
        <p:spPr bwMode="auto">
          <a:xfrm>
            <a:off x="710324" y="3891868"/>
            <a:ext cx="6757276" cy="7004732"/>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lnSpcReduction="10000"/>
          </a:bodyPr>
          <a:lstStyle/>
          <a:p>
            <a:r>
              <a:rPr lang="en-US" sz="1800" dirty="0" smtClean="0"/>
              <a:t>People </a:t>
            </a:r>
            <a:r>
              <a:rPr lang="en-US" sz="1800" dirty="0"/>
              <a:t>with disabilities face a variety of barriers to accessing healthcare, including the attitudes of physicians themselves.</a:t>
            </a:r>
            <a:r>
              <a:rPr lang="en-US" sz="1800" baseline="30000" dirty="0"/>
              <a:t>1</a:t>
            </a:r>
            <a:r>
              <a:rPr lang="en-US" sz="1800" dirty="0"/>
              <a:t> Part of this is due to the fact that physicians in the United States receive little to no training in how to care for people with disabilities (PWD).</a:t>
            </a:r>
            <a:r>
              <a:rPr lang="en-US" sz="1800" baseline="30000" dirty="0"/>
              <a:t>2</a:t>
            </a:r>
            <a:r>
              <a:rPr lang="en-US" sz="1800" dirty="0"/>
              <a:t> A survey including 388 health profession students (predominantly physicians) found that an overwhelming majority had “negative attitudes about disability.”</a:t>
            </a:r>
            <a:r>
              <a:rPr lang="en-US" sz="1800" baseline="30000" dirty="0"/>
              <a:t>3 </a:t>
            </a:r>
            <a:r>
              <a:rPr lang="en-US" sz="1800" dirty="0"/>
              <a:t>Healthy People 2020 lists “disability and health training for healthcare professionals,” as a top priority for this decade.</a:t>
            </a:r>
            <a:r>
              <a:rPr lang="en-US" sz="1800" baseline="30000" dirty="0"/>
              <a:t>1 </a:t>
            </a:r>
            <a:endParaRPr lang="en-US" sz="1800" dirty="0"/>
          </a:p>
          <a:p>
            <a:r>
              <a:rPr lang="en-US" sz="1800" dirty="0"/>
              <a:t> </a:t>
            </a:r>
          </a:p>
          <a:p>
            <a:r>
              <a:rPr lang="en-US" sz="1800" dirty="0"/>
              <a:t>Medical schools have faced time and financial barriers when they have attempted to introduce disability curriculum. According to Miller's pyramid, one reason for this is that students are not prepared for this type of information because they lack foundational knowledge.</a:t>
            </a:r>
            <a:r>
              <a:rPr lang="en-US" sz="1800" baseline="30000" dirty="0"/>
              <a:t>4</a:t>
            </a:r>
            <a:r>
              <a:rPr lang="en-US" sz="1800" dirty="0"/>
              <a:t> </a:t>
            </a:r>
          </a:p>
          <a:p>
            <a:r>
              <a:rPr lang="en-US" sz="1800" dirty="0"/>
              <a:t> </a:t>
            </a:r>
          </a:p>
          <a:p>
            <a:r>
              <a:rPr lang="en-US" sz="1800" dirty="0"/>
              <a:t>Introducing undergraduate pre-health affiliated students to foundational disability concepts, and how these concepts relate to their specific field, allows students to complete the “knows” level of Miller’s pyramid before beginning professional school. The goal of this project was to develop and pilot an introductory curriculum for undergraduate, </a:t>
            </a:r>
            <a:r>
              <a:rPr lang="en-US" sz="1800" dirty="0" smtClean="0"/>
              <a:t>pre-health affiliated </a:t>
            </a:r>
            <a:r>
              <a:rPr lang="en-US" sz="1800" dirty="0"/>
              <a:t>students on the topics of health and disability. Qualitative data was collected both through anonymous student feedback forms and students’ weekly reflection assignments. </a:t>
            </a:r>
          </a:p>
          <a:p>
            <a:r>
              <a:rPr lang="en-US" sz="1800" dirty="0"/>
              <a:t> </a:t>
            </a:r>
          </a:p>
          <a:p>
            <a:pPr>
              <a:spcBef>
                <a:spcPct val="20000"/>
              </a:spcBef>
              <a:defRPr/>
            </a:pPr>
            <a:endParaRPr lang="en-US" sz="1900" dirty="0" smtClean="0">
              <a:solidFill>
                <a:srgbClr val="002060"/>
              </a:solidFill>
              <a:latin typeface="Palatino Linotype" pitchFamily="18" charset="0"/>
            </a:endParaRPr>
          </a:p>
        </p:txBody>
      </p:sp>
      <p:sp>
        <p:nvSpPr>
          <p:cNvPr id="17" name="Rectangle 16"/>
          <p:cNvSpPr txBox="1">
            <a:spLocks noChangeArrowheads="1"/>
          </p:cNvSpPr>
          <p:nvPr/>
        </p:nvSpPr>
        <p:spPr bwMode="auto">
          <a:xfrm>
            <a:off x="19951700" y="3905251"/>
            <a:ext cx="6794500" cy="5848348"/>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fontScale="92500" lnSpcReduction="10000"/>
          </a:bodyPr>
          <a:lstStyle/>
          <a:p>
            <a:pPr>
              <a:spcBef>
                <a:spcPct val="20000"/>
              </a:spcBef>
              <a:defRPr/>
            </a:pPr>
            <a:r>
              <a:rPr lang="en-US" sz="1800" dirty="0" smtClean="0"/>
              <a:t>Students in this course  have consistently reported a deeper understanding of disability identity and the ways disabled people interact with healthcare systems, including barriers facing this population. Additionally, students have shown a high level of engagement </a:t>
            </a:r>
            <a:r>
              <a:rPr lang="en-US" sz="1800" dirty="0" smtClean="0"/>
              <a:t>and nearly perfect attendance, with </a:t>
            </a:r>
            <a:r>
              <a:rPr lang="en-US" sz="1800" dirty="0" smtClean="0"/>
              <a:t>only two (2) students turning in an assignment </a:t>
            </a:r>
            <a:r>
              <a:rPr lang="en-US" sz="1800" dirty="0" smtClean="0"/>
              <a:t>late. In </a:t>
            </a:r>
            <a:r>
              <a:rPr lang="en-US" sz="1800" dirty="0" smtClean="0"/>
              <a:t>their mandatory weekly reflection paragraphs, students have gone far below the surface level, asking deep questions and critically considering how to apply course concepts to their field. From student feedback, 3 main adaptations will be made for next semester: </a:t>
            </a:r>
          </a:p>
          <a:p>
            <a:pPr>
              <a:spcBef>
                <a:spcPct val="20000"/>
              </a:spcBef>
              <a:defRPr/>
            </a:pPr>
            <a:endParaRPr lang="en-US" sz="1800" dirty="0" smtClean="0"/>
          </a:p>
          <a:p>
            <a:pPr>
              <a:spcBef>
                <a:spcPct val="20000"/>
              </a:spcBef>
              <a:defRPr/>
            </a:pPr>
            <a:r>
              <a:rPr lang="en-US" sz="1800" dirty="0" smtClean="0"/>
              <a:t>1.Inviting in more guest speakers, </a:t>
            </a:r>
            <a:r>
              <a:rPr lang="en-US" sz="1800" dirty="0" smtClean="0"/>
              <a:t>including more </a:t>
            </a:r>
            <a:r>
              <a:rPr lang="en-US" sz="1800" dirty="0" smtClean="0"/>
              <a:t>people with disabilities </a:t>
            </a:r>
          </a:p>
          <a:p>
            <a:pPr>
              <a:spcBef>
                <a:spcPct val="20000"/>
              </a:spcBef>
              <a:defRPr/>
            </a:pPr>
            <a:r>
              <a:rPr lang="en-US" sz="1800" dirty="0" smtClean="0"/>
              <a:t>2. Using varied methods of instructions, including more videos and collaborative activities</a:t>
            </a:r>
          </a:p>
          <a:p>
            <a:pPr>
              <a:spcBef>
                <a:spcPct val="20000"/>
              </a:spcBef>
              <a:defRPr/>
            </a:pPr>
            <a:r>
              <a:rPr lang="en-US" sz="1800" dirty="0" smtClean="0"/>
              <a:t>3. Being more intentional in discussing non-physician experiences</a:t>
            </a:r>
          </a:p>
          <a:p>
            <a:pPr>
              <a:spcBef>
                <a:spcPct val="20000"/>
              </a:spcBef>
              <a:defRPr/>
            </a:pPr>
            <a:endParaRPr lang="en-US" sz="1800" dirty="0" smtClean="0"/>
          </a:p>
          <a:p>
            <a:pPr>
              <a:spcBef>
                <a:spcPct val="20000"/>
              </a:spcBef>
              <a:defRPr/>
            </a:pPr>
            <a:r>
              <a:rPr lang="en-US" sz="1800" dirty="0" smtClean="0"/>
              <a:t>Overall, the response to this class and the demonstrated understanding of disability concepts makes it clear that beginning these conversations in an undergraduate curriculum is a needed first step to creating a more disability-aware healthcare work force.</a:t>
            </a:r>
          </a:p>
          <a:p>
            <a:pPr>
              <a:spcBef>
                <a:spcPct val="20000"/>
              </a:spcBef>
              <a:defRPr/>
            </a:pPr>
            <a:endParaRPr lang="en-US" sz="1800" dirty="0"/>
          </a:p>
          <a:p>
            <a:pPr>
              <a:spcBef>
                <a:spcPct val="20000"/>
              </a:spcBef>
              <a:defRPr/>
            </a:pPr>
            <a:endParaRPr lang="en-US" sz="1800" dirty="0"/>
          </a:p>
        </p:txBody>
      </p:sp>
      <p:sp>
        <p:nvSpPr>
          <p:cNvPr id="18" name="Rectangle 16"/>
          <p:cNvSpPr txBox="1">
            <a:spLocks noChangeArrowheads="1"/>
          </p:cNvSpPr>
          <p:nvPr/>
        </p:nvSpPr>
        <p:spPr bwMode="auto">
          <a:xfrm>
            <a:off x="19951700" y="3219450"/>
            <a:ext cx="6794500"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a:solidFill>
                  <a:srgbClr val="002060"/>
                </a:solidFill>
                <a:latin typeface="Palatino Linotype" pitchFamily="18" charset="0"/>
              </a:rPr>
              <a:t>Conclusion</a:t>
            </a:r>
          </a:p>
        </p:txBody>
      </p:sp>
      <p:sp>
        <p:nvSpPr>
          <p:cNvPr id="19" name="Rectangle 16"/>
          <p:cNvSpPr txBox="1">
            <a:spLocks noChangeArrowheads="1"/>
          </p:cNvSpPr>
          <p:nvPr/>
        </p:nvSpPr>
        <p:spPr bwMode="auto">
          <a:xfrm>
            <a:off x="7683500" y="3910916"/>
            <a:ext cx="12001500" cy="4928284"/>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spcBef>
                <a:spcPct val="20000"/>
              </a:spcBef>
              <a:defRPr/>
            </a:pPr>
            <a:endParaRPr lang="en-US" sz="1900" dirty="0">
              <a:solidFill>
                <a:srgbClr val="002060"/>
              </a:solidFill>
              <a:latin typeface="Palatino Linotype" pitchFamily="18" charset="0"/>
            </a:endParaRPr>
          </a:p>
        </p:txBody>
      </p:sp>
      <p:sp>
        <p:nvSpPr>
          <p:cNvPr id="20" name="Rectangle 16"/>
          <p:cNvSpPr txBox="1">
            <a:spLocks noChangeArrowheads="1"/>
          </p:cNvSpPr>
          <p:nvPr/>
        </p:nvSpPr>
        <p:spPr bwMode="auto">
          <a:xfrm>
            <a:off x="7683500" y="3219450"/>
            <a:ext cx="12001500"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smtClean="0">
                <a:solidFill>
                  <a:srgbClr val="002060"/>
                </a:solidFill>
                <a:latin typeface="Palatino Linotype" pitchFamily="18" charset="0"/>
              </a:rPr>
              <a:t>Honors 201: Cripping Medical Culture</a:t>
            </a:r>
            <a:endParaRPr lang="en-US" sz="2900" b="1" dirty="0">
              <a:solidFill>
                <a:srgbClr val="002060"/>
              </a:solidFill>
              <a:latin typeface="Palatino Linotype" pitchFamily="18" charset="0"/>
            </a:endParaRPr>
          </a:p>
        </p:txBody>
      </p:sp>
      <p:sp>
        <p:nvSpPr>
          <p:cNvPr id="21" name="Rectangle 16"/>
          <p:cNvSpPr txBox="1">
            <a:spLocks noChangeArrowheads="1"/>
          </p:cNvSpPr>
          <p:nvPr/>
        </p:nvSpPr>
        <p:spPr bwMode="auto">
          <a:xfrm>
            <a:off x="710324" y="11791948"/>
            <a:ext cx="6757276" cy="4114800"/>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spcBef>
                <a:spcPct val="20000"/>
              </a:spcBef>
              <a:defRPr/>
            </a:pPr>
            <a:endParaRPr lang="en-US" sz="1900" dirty="0">
              <a:solidFill>
                <a:srgbClr val="002060"/>
              </a:solidFill>
              <a:latin typeface="Palatino Linotype" pitchFamily="18" charset="0"/>
            </a:endParaRPr>
          </a:p>
        </p:txBody>
      </p:sp>
      <p:sp>
        <p:nvSpPr>
          <p:cNvPr id="23" name="Rectangle 16"/>
          <p:cNvSpPr txBox="1">
            <a:spLocks noChangeArrowheads="1"/>
          </p:cNvSpPr>
          <p:nvPr/>
        </p:nvSpPr>
        <p:spPr bwMode="auto">
          <a:xfrm>
            <a:off x="710324" y="11106149"/>
            <a:ext cx="6757276"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smtClean="0">
                <a:solidFill>
                  <a:srgbClr val="002060"/>
                </a:solidFill>
                <a:latin typeface="Palatino Linotype" pitchFamily="18" charset="0"/>
              </a:rPr>
              <a:t>Miller’s </a:t>
            </a:r>
            <a:r>
              <a:rPr lang="en-US" sz="2900" b="1" dirty="0" smtClean="0">
                <a:solidFill>
                  <a:srgbClr val="002060"/>
                </a:solidFill>
                <a:latin typeface="Palatino Linotype" pitchFamily="18" charset="0"/>
              </a:rPr>
              <a:t>Pyramid</a:t>
            </a:r>
            <a:r>
              <a:rPr lang="en-US" sz="2900" b="1" baseline="30000" dirty="0" smtClean="0">
                <a:solidFill>
                  <a:srgbClr val="002060"/>
                </a:solidFill>
                <a:latin typeface="Palatino Linotype" pitchFamily="18" charset="0"/>
              </a:rPr>
              <a:t>4</a:t>
            </a:r>
            <a:endParaRPr lang="en-US" sz="2900" b="1" dirty="0">
              <a:solidFill>
                <a:srgbClr val="002060"/>
              </a:solidFill>
              <a:latin typeface="Palatino Linotype" pitchFamily="18" charset="0"/>
            </a:endParaRPr>
          </a:p>
        </p:txBody>
      </p:sp>
      <p:sp>
        <p:nvSpPr>
          <p:cNvPr id="16" name="Rectangle 16"/>
          <p:cNvSpPr txBox="1">
            <a:spLocks noChangeArrowheads="1"/>
          </p:cNvSpPr>
          <p:nvPr/>
        </p:nvSpPr>
        <p:spPr bwMode="auto">
          <a:xfrm>
            <a:off x="710324" y="3219450"/>
            <a:ext cx="6757276"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smtClean="0">
                <a:solidFill>
                  <a:srgbClr val="002060"/>
                </a:solidFill>
                <a:latin typeface="Palatino Linotype" pitchFamily="18" charset="0"/>
              </a:rPr>
              <a:t>Background</a:t>
            </a:r>
            <a:endParaRPr lang="en-US" sz="2900" b="1" dirty="0">
              <a:solidFill>
                <a:srgbClr val="002060"/>
              </a:solidFill>
              <a:latin typeface="Palatino Linotype" pitchFamily="18" charset="0"/>
            </a:endParaRPr>
          </a:p>
        </p:txBody>
      </p:sp>
      <p:sp>
        <p:nvSpPr>
          <p:cNvPr id="26" name="Rectangle 16"/>
          <p:cNvSpPr txBox="1">
            <a:spLocks noChangeArrowheads="1"/>
          </p:cNvSpPr>
          <p:nvPr/>
        </p:nvSpPr>
        <p:spPr bwMode="auto">
          <a:xfrm>
            <a:off x="19951700" y="10667999"/>
            <a:ext cx="6794500" cy="2647952"/>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marL="228600" indent="-228600">
              <a:buAutoNum type="arabicPeriod"/>
            </a:pPr>
            <a:r>
              <a:rPr lang="en-US" sz="1400" dirty="0" err="1" smtClean="0"/>
              <a:t>Koh</a:t>
            </a:r>
            <a:r>
              <a:rPr lang="en-US" sz="1400" dirty="0"/>
              <a:t>, H. K., Blakey, C. R., &amp; Roper, A. Y. (2014). Healthy People 2020: A Report Card on the Health of the Nation. </a:t>
            </a:r>
            <a:r>
              <a:rPr lang="en-US" sz="1400" i="1" dirty="0"/>
              <a:t>JAMA</a:t>
            </a:r>
            <a:r>
              <a:rPr lang="en-US" sz="1400" dirty="0"/>
              <a:t>, </a:t>
            </a:r>
            <a:r>
              <a:rPr lang="en-US" sz="1400" i="1" dirty="0"/>
              <a:t>311</a:t>
            </a:r>
            <a:r>
              <a:rPr lang="en-US" sz="1400" dirty="0"/>
              <a:t>(24), 2475. </a:t>
            </a:r>
            <a:endParaRPr lang="en-US" sz="1400" dirty="0" smtClean="0"/>
          </a:p>
          <a:p>
            <a:pPr marL="228600" indent="-228600">
              <a:buAutoNum type="arabicPeriod"/>
            </a:pPr>
            <a:r>
              <a:rPr lang="en-US" sz="1400" dirty="0" smtClean="0"/>
              <a:t>Symons</a:t>
            </a:r>
            <a:r>
              <a:rPr lang="en-US" sz="1400" dirty="0"/>
              <a:t>, A. B., </a:t>
            </a:r>
            <a:r>
              <a:rPr lang="en-US" sz="1400" dirty="0" err="1"/>
              <a:t>McGuigan</a:t>
            </a:r>
            <a:r>
              <a:rPr lang="en-US" sz="1400" dirty="0"/>
              <a:t>, D., &amp; </a:t>
            </a:r>
            <a:r>
              <a:rPr lang="en-US" sz="1400" dirty="0" err="1"/>
              <a:t>Akl</a:t>
            </a:r>
            <a:r>
              <a:rPr lang="en-US" sz="1400" dirty="0"/>
              <a:t>, E. A. (2009). A curriculum to teach medical students to care for people with disabilities: development and initial implementation. </a:t>
            </a:r>
            <a:r>
              <a:rPr lang="en-US" sz="1400" i="1" dirty="0"/>
              <a:t>BMC Medical Education</a:t>
            </a:r>
            <a:r>
              <a:rPr lang="en-US" sz="1400" dirty="0"/>
              <a:t>, </a:t>
            </a:r>
            <a:r>
              <a:rPr lang="en-US" sz="1400" i="1" dirty="0"/>
              <a:t>9</a:t>
            </a:r>
            <a:r>
              <a:rPr lang="en-US" sz="1400" dirty="0"/>
              <a:t>(1). </a:t>
            </a:r>
            <a:endParaRPr lang="en-US" sz="1400" dirty="0" smtClean="0"/>
          </a:p>
          <a:p>
            <a:pPr marL="228600" indent="-228600">
              <a:buAutoNum type="arabicPeriod"/>
            </a:pPr>
            <a:r>
              <a:rPr lang="en-US" sz="1400" dirty="0" smtClean="0"/>
              <a:t>Lam</a:t>
            </a:r>
            <a:r>
              <a:rPr lang="en-US" sz="1400" dirty="0"/>
              <a:t>, W., </a:t>
            </a:r>
            <a:r>
              <a:rPr lang="en-US" sz="1400" dirty="0" err="1"/>
              <a:t>Gunukula</a:t>
            </a:r>
            <a:r>
              <a:rPr lang="en-US" sz="1400" dirty="0"/>
              <a:t>, S. K., </a:t>
            </a:r>
            <a:r>
              <a:rPr lang="en-US" sz="1400" dirty="0" err="1"/>
              <a:t>McGuigan</a:t>
            </a:r>
            <a:r>
              <a:rPr lang="en-US" sz="1400" dirty="0"/>
              <a:t>, D</a:t>
            </a:r>
            <a:r>
              <a:rPr lang="en-US" sz="1400" dirty="0" smtClean="0"/>
              <a:t>., et al (2010</a:t>
            </a:r>
            <a:r>
              <a:rPr lang="en-US" sz="1400" dirty="0"/>
              <a:t>). Validated instruments used to measure attitudes of healthcare students and professionals towards patients with physical disability: a systematic review. </a:t>
            </a:r>
            <a:r>
              <a:rPr lang="en-US" sz="1400" i="1" dirty="0"/>
              <a:t>Journal of </a:t>
            </a:r>
            <a:r>
              <a:rPr lang="en-US" sz="1400" i="1" dirty="0" err="1"/>
              <a:t>NeuroEngineering</a:t>
            </a:r>
            <a:r>
              <a:rPr lang="en-US" sz="1400" i="1" dirty="0"/>
              <a:t> and Rehabilitation</a:t>
            </a:r>
            <a:r>
              <a:rPr lang="en-US" sz="1400" dirty="0"/>
              <a:t>, </a:t>
            </a:r>
            <a:r>
              <a:rPr lang="en-US" sz="1400" i="1" dirty="0"/>
              <a:t>7</a:t>
            </a:r>
            <a:r>
              <a:rPr lang="en-US" sz="1400" dirty="0"/>
              <a:t>(1), 55. </a:t>
            </a:r>
          </a:p>
          <a:p>
            <a:pPr marL="228600" indent="-228600">
              <a:buAutoNum type="arabicPeriod"/>
            </a:pPr>
            <a:r>
              <a:rPr lang="en-US" sz="1400" dirty="0" smtClean="0"/>
              <a:t>Miller</a:t>
            </a:r>
            <a:r>
              <a:rPr lang="en-US" sz="1400" dirty="0"/>
              <a:t>, G. E. (1990). The assessment of </a:t>
            </a:r>
            <a:r>
              <a:rPr lang="en-US" sz="1400" dirty="0" smtClean="0"/>
              <a:t>clinical skills/ competence/ performance</a:t>
            </a:r>
            <a:r>
              <a:rPr lang="en-US" sz="1400" dirty="0"/>
              <a:t>. </a:t>
            </a:r>
            <a:r>
              <a:rPr lang="en-US" sz="1400" i="1" dirty="0"/>
              <a:t>Academic medicine</a:t>
            </a:r>
            <a:r>
              <a:rPr lang="en-US" sz="1400" dirty="0"/>
              <a:t>, </a:t>
            </a:r>
            <a:r>
              <a:rPr lang="en-US" sz="1400" i="1" dirty="0"/>
              <a:t>65</a:t>
            </a:r>
            <a:r>
              <a:rPr lang="en-US" sz="1400" dirty="0"/>
              <a:t>(9), S63-7.</a:t>
            </a:r>
          </a:p>
        </p:txBody>
      </p:sp>
      <p:sp>
        <p:nvSpPr>
          <p:cNvPr id="27" name="Rectangle 16"/>
          <p:cNvSpPr txBox="1">
            <a:spLocks noChangeArrowheads="1"/>
          </p:cNvSpPr>
          <p:nvPr/>
        </p:nvSpPr>
        <p:spPr bwMode="auto">
          <a:xfrm>
            <a:off x="19951700" y="9982200"/>
            <a:ext cx="6794500"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smtClean="0">
                <a:solidFill>
                  <a:srgbClr val="002060"/>
                </a:solidFill>
                <a:latin typeface="Palatino Linotype" pitchFamily="18" charset="0"/>
              </a:rPr>
              <a:t>References</a:t>
            </a:r>
            <a:endParaRPr lang="en-US" sz="2900" b="1" dirty="0">
              <a:solidFill>
                <a:srgbClr val="002060"/>
              </a:solidFill>
              <a:latin typeface="Palatino Linotype" pitchFamily="18" charset="0"/>
            </a:endParaRPr>
          </a:p>
        </p:txBody>
      </p:sp>
      <p:sp>
        <p:nvSpPr>
          <p:cNvPr id="28" name="Rectangle 16"/>
          <p:cNvSpPr txBox="1">
            <a:spLocks noChangeArrowheads="1"/>
          </p:cNvSpPr>
          <p:nvPr/>
        </p:nvSpPr>
        <p:spPr bwMode="auto">
          <a:xfrm>
            <a:off x="19951700" y="14179028"/>
            <a:ext cx="6794500" cy="1727721"/>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a:spcBef>
                <a:spcPct val="20000"/>
              </a:spcBef>
              <a:defRPr/>
            </a:pPr>
            <a:r>
              <a:rPr lang="en-US" sz="1700" dirty="0"/>
              <a:t>This work was supported by the Illinois LEND Program [Grant Number: T73MC11047; U.S. Department of Health and Human Services—Health Resources and Services Administration (HRSA</a:t>
            </a:r>
            <a:r>
              <a:rPr lang="en-US" sz="1700" dirty="0" smtClean="0"/>
              <a:t>)]. Thank you to Alyson </a:t>
            </a:r>
            <a:r>
              <a:rPr lang="en-US" sz="1700" dirty="0" err="1" smtClean="0"/>
              <a:t>Patsavas</a:t>
            </a:r>
            <a:r>
              <a:rPr lang="en-US" sz="1700" dirty="0" smtClean="0"/>
              <a:t> for continued mentorship and the UIC Honors College for ensuring this course was able to be offered to students</a:t>
            </a:r>
            <a:r>
              <a:rPr lang="en-US" sz="1700" dirty="0" smtClean="0">
                <a:solidFill>
                  <a:srgbClr val="002060"/>
                </a:solidFill>
                <a:latin typeface="Palatino Linotype" pitchFamily="18" charset="0"/>
              </a:rPr>
              <a:t>.</a:t>
            </a:r>
            <a:endParaRPr lang="en-US" sz="1700" dirty="0">
              <a:solidFill>
                <a:srgbClr val="002060"/>
              </a:solidFill>
              <a:latin typeface="Palatino Linotype" pitchFamily="18" charset="0"/>
            </a:endParaRPr>
          </a:p>
        </p:txBody>
      </p:sp>
      <p:sp>
        <p:nvSpPr>
          <p:cNvPr id="29" name="Rectangle 16"/>
          <p:cNvSpPr txBox="1">
            <a:spLocks noChangeArrowheads="1"/>
          </p:cNvSpPr>
          <p:nvPr/>
        </p:nvSpPr>
        <p:spPr bwMode="auto">
          <a:xfrm>
            <a:off x="19951700" y="13493229"/>
            <a:ext cx="6794500"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a:solidFill>
                  <a:srgbClr val="002060"/>
                </a:solidFill>
                <a:latin typeface="Palatino Linotype" pitchFamily="18" charset="0"/>
              </a:rPr>
              <a:t>Acknowledgements</a:t>
            </a:r>
          </a:p>
        </p:txBody>
      </p:sp>
      <p:pic>
        <p:nvPicPr>
          <p:cNvPr id="38" name="Picture 37" descr="LEND logo.JPG"/>
          <p:cNvPicPr>
            <a:picLocks noChangeAspect="1"/>
          </p:cNvPicPr>
          <p:nvPr/>
        </p:nvPicPr>
        <p:blipFill>
          <a:blip r:embed="rId3" cstate="print"/>
          <a:stretch>
            <a:fillRect/>
          </a:stretch>
        </p:blipFill>
        <p:spPr>
          <a:xfrm>
            <a:off x="454269" y="1447800"/>
            <a:ext cx="4408000" cy="1331216"/>
          </a:xfrm>
          <a:prstGeom prst="rect">
            <a:avLst/>
          </a:prstGeom>
        </p:spPr>
      </p:pic>
      <p:pic>
        <p:nvPicPr>
          <p:cNvPr id="39" name="Picture 38"/>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4198167" y="609600"/>
            <a:ext cx="3288424" cy="2495530"/>
          </a:xfrm>
          <a:prstGeom prst="rect">
            <a:avLst/>
          </a:prstGeom>
        </p:spPr>
      </p:pic>
      <p:cxnSp>
        <p:nvCxnSpPr>
          <p:cNvPr id="40" name="Straight Connector 39"/>
          <p:cNvCxnSpPr/>
          <p:nvPr/>
        </p:nvCxnSpPr>
        <p:spPr>
          <a:xfrm>
            <a:off x="9213850" y="1295400"/>
            <a:ext cx="9639300" cy="0"/>
          </a:xfrm>
          <a:prstGeom prst="line">
            <a:avLst/>
          </a:prstGeom>
          <a:ln w="101600">
            <a:solidFill>
              <a:srgbClr val="7EC234"/>
            </a:solidFill>
          </a:ln>
        </p:spPr>
        <p:style>
          <a:lnRef idx="1">
            <a:schemeClr val="accent1"/>
          </a:lnRef>
          <a:fillRef idx="0">
            <a:schemeClr val="accent1"/>
          </a:fillRef>
          <a:effectRef idx="0">
            <a:schemeClr val="accent1"/>
          </a:effectRef>
          <a:fontRef idx="minor">
            <a:schemeClr val="tx1"/>
          </a:fontRef>
        </p:style>
      </p:cxnSp>
      <p:sp>
        <p:nvSpPr>
          <p:cNvPr id="43" name="Rectangle 16"/>
          <p:cNvSpPr txBox="1">
            <a:spLocks noChangeArrowheads="1"/>
          </p:cNvSpPr>
          <p:nvPr/>
        </p:nvSpPr>
        <p:spPr bwMode="auto">
          <a:xfrm>
            <a:off x="7658100" y="9753600"/>
            <a:ext cx="12001500" cy="6152242"/>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spcBef>
                <a:spcPct val="20000"/>
              </a:spcBef>
              <a:defRPr/>
            </a:pPr>
            <a:endParaRPr lang="en-US" sz="1900" dirty="0">
              <a:solidFill>
                <a:srgbClr val="002060"/>
              </a:solidFill>
              <a:latin typeface="Palatino Linotype" pitchFamily="18" charset="0"/>
            </a:endParaRPr>
          </a:p>
        </p:txBody>
      </p:sp>
      <p:sp>
        <p:nvSpPr>
          <p:cNvPr id="44" name="Rectangle 16"/>
          <p:cNvSpPr txBox="1">
            <a:spLocks noChangeArrowheads="1"/>
          </p:cNvSpPr>
          <p:nvPr/>
        </p:nvSpPr>
        <p:spPr bwMode="auto">
          <a:xfrm>
            <a:off x="7658100" y="9067800"/>
            <a:ext cx="12001500" cy="68579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2900" b="1" dirty="0" smtClean="0">
                <a:solidFill>
                  <a:srgbClr val="002060"/>
                </a:solidFill>
                <a:latin typeface="Palatino Linotype" pitchFamily="18" charset="0"/>
              </a:rPr>
              <a:t>Student Reflections          +            Student Feedback</a:t>
            </a:r>
            <a:endParaRPr lang="en-US" sz="2900" b="1" dirty="0">
              <a:solidFill>
                <a:srgbClr val="002060"/>
              </a:solidFill>
              <a:latin typeface="Palatino Linotype" pitchFamily="18" charset="0"/>
            </a:endParaRPr>
          </a:p>
        </p:txBody>
      </p:sp>
      <p:graphicFrame>
        <p:nvGraphicFramePr>
          <p:cNvPr id="4" name="Diagram 3"/>
          <p:cNvGraphicFramePr/>
          <p:nvPr>
            <p:extLst>
              <p:ext uri="{D42A27DB-BD31-4B8C-83A1-F6EECF244321}">
                <p14:modId xmlns:p14="http://schemas.microsoft.com/office/powerpoint/2010/main" val="286173532"/>
              </p:ext>
            </p:extLst>
          </p:nvPr>
        </p:nvGraphicFramePr>
        <p:xfrm>
          <a:off x="7952302" y="3545840"/>
          <a:ext cx="11595976" cy="3352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TextBox 8"/>
          <p:cNvSpPr txBox="1"/>
          <p:nvPr/>
        </p:nvSpPr>
        <p:spPr>
          <a:xfrm>
            <a:off x="8014794" y="6248400"/>
            <a:ext cx="3419884" cy="1631216"/>
          </a:xfrm>
          <a:prstGeom prst="rect">
            <a:avLst/>
          </a:prstGeom>
          <a:noFill/>
        </p:spPr>
        <p:txBody>
          <a:bodyPr wrap="square" rtlCol="0">
            <a:spAutoFit/>
          </a:bodyPr>
          <a:lstStyle/>
          <a:p>
            <a:r>
              <a:rPr lang="en-US" sz="2000" dirty="0" smtClean="0"/>
              <a:t>1: Introduction </a:t>
            </a:r>
            <a:r>
              <a:rPr lang="en-US" sz="2000" dirty="0"/>
              <a:t>to Cripping </a:t>
            </a:r>
          </a:p>
          <a:p>
            <a:r>
              <a:rPr lang="en-US" sz="2000" dirty="0" smtClean="0"/>
              <a:t>2</a:t>
            </a:r>
            <a:r>
              <a:rPr lang="en-US" sz="2000" dirty="0"/>
              <a:t>: Gaining Shared </a:t>
            </a:r>
            <a:r>
              <a:rPr lang="en-US" sz="2000" dirty="0" smtClean="0"/>
              <a:t>Language</a:t>
            </a:r>
          </a:p>
          <a:p>
            <a:r>
              <a:rPr lang="en-US" sz="2000" dirty="0" smtClean="0"/>
              <a:t>3: Models </a:t>
            </a:r>
            <a:r>
              <a:rPr lang="en-US" sz="2000" dirty="0"/>
              <a:t>of </a:t>
            </a:r>
            <a:r>
              <a:rPr lang="en-US" sz="2000" dirty="0" smtClean="0"/>
              <a:t>Disability</a:t>
            </a:r>
          </a:p>
          <a:p>
            <a:r>
              <a:rPr lang="en-US" sz="2000" dirty="0" smtClean="0"/>
              <a:t>4: </a:t>
            </a:r>
            <a:r>
              <a:rPr lang="en-US" sz="2000" dirty="0"/>
              <a:t>Disability Culture </a:t>
            </a:r>
          </a:p>
          <a:p>
            <a:r>
              <a:rPr lang="en-US" sz="2000" dirty="0" smtClean="0"/>
              <a:t> </a:t>
            </a:r>
            <a:endParaRPr lang="en-US" sz="2000" dirty="0"/>
          </a:p>
        </p:txBody>
      </p:sp>
      <p:sp>
        <p:nvSpPr>
          <p:cNvPr id="45" name="TextBox 44"/>
          <p:cNvSpPr txBox="1"/>
          <p:nvPr/>
        </p:nvSpPr>
        <p:spPr>
          <a:xfrm>
            <a:off x="11506201" y="6248400"/>
            <a:ext cx="3962398" cy="2554545"/>
          </a:xfrm>
          <a:prstGeom prst="rect">
            <a:avLst/>
          </a:prstGeom>
          <a:noFill/>
        </p:spPr>
        <p:txBody>
          <a:bodyPr wrap="square" rtlCol="0">
            <a:spAutoFit/>
          </a:bodyPr>
          <a:lstStyle/>
          <a:p>
            <a:r>
              <a:rPr lang="en-US" sz="2000" dirty="0" smtClean="0"/>
              <a:t>5</a:t>
            </a:r>
            <a:r>
              <a:rPr lang="en-US" sz="2000" dirty="0"/>
              <a:t>: </a:t>
            </a:r>
            <a:r>
              <a:rPr lang="en-US" sz="2000" dirty="0" smtClean="0"/>
              <a:t>Medical </a:t>
            </a:r>
            <a:r>
              <a:rPr lang="en-US" sz="2000" dirty="0"/>
              <a:t>vs. Disability </a:t>
            </a:r>
            <a:r>
              <a:rPr lang="en-US" sz="2000" dirty="0" smtClean="0"/>
              <a:t>Culture</a:t>
            </a:r>
          </a:p>
          <a:p>
            <a:r>
              <a:rPr lang="en-US" sz="2000" dirty="0" smtClean="0"/>
              <a:t>6</a:t>
            </a:r>
            <a:r>
              <a:rPr lang="en-US" sz="2000" dirty="0"/>
              <a:t>: </a:t>
            </a:r>
            <a:r>
              <a:rPr lang="en-US" sz="2000" dirty="0" smtClean="0"/>
              <a:t>Medical </a:t>
            </a:r>
            <a:r>
              <a:rPr lang="en-US" sz="2000" dirty="0"/>
              <a:t>Industrial </a:t>
            </a:r>
            <a:r>
              <a:rPr lang="en-US" sz="2000" dirty="0" smtClean="0"/>
              <a:t>Complex</a:t>
            </a:r>
          </a:p>
          <a:p>
            <a:r>
              <a:rPr lang="en-US" sz="2000" dirty="0" smtClean="0"/>
              <a:t>7</a:t>
            </a:r>
            <a:r>
              <a:rPr lang="en-US" sz="2000" dirty="0"/>
              <a:t>: Guest </a:t>
            </a:r>
            <a:r>
              <a:rPr lang="en-US" sz="2000" dirty="0" smtClean="0"/>
              <a:t>Lecture from Physician Specializing in Disability and Ethics</a:t>
            </a:r>
            <a:endParaRPr lang="en-US" sz="2000" dirty="0" smtClean="0"/>
          </a:p>
          <a:p>
            <a:r>
              <a:rPr lang="en-US" sz="2000" dirty="0" smtClean="0"/>
              <a:t>8: Social </a:t>
            </a:r>
            <a:r>
              <a:rPr lang="en-US" sz="2000" dirty="0"/>
              <a:t>Determinants of Health</a:t>
            </a:r>
          </a:p>
          <a:p>
            <a:r>
              <a:rPr lang="en-US" sz="2000" dirty="0" smtClean="0"/>
              <a:t>9: </a:t>
            </a:r>
            <a:r>
              <a:rPr lang="en-US" sz="2000" dirty="0"/>
              <a:t>Eugenics + Disability </a:t>
            </a:r>
            <a:endParaRPr lang="en-US" sz="2000" dirty="0" smtClean="0"/>
          </a:p>
          <a:p>
            <a:r>
              <a:rPr lang="en-US" sz="2000" dirty="0" smtClean="0"/>
              <a:t>10: </a:t>
            </a:r>
            <a:r>
              <a:rPr lang="en-US" sz="2000" dirty="0"/>
              <a:t>Panel of Disabled Individuals</a:t>
            </a:r>
          </a:p>
          <a:p>
            <a:r>
              <a:rPr lang="en-US" sz="2000" dirty="0" smtClean="0"/>
              <a:t>11: </a:t>
            </a:r>
            <a:r>
              <a:rPr lang="en-US" sz="2000" dirty="0"/>
              <a:t>Disabled </a:t>
            </a:r>
            <a:r>
              <a:rPr lang="en-US" sz="2000" dirty="0" smtClean="0"/>
              <a:t>Doctors</a:t>
            </a:r>
            <a:endParaRPr lang="en-US" sz="2000" dirty="0"/>
          </a:p>
        </p:txBody>
      </p:sp>
      <p:sp>
        <p:nvSpPr>
          <p:cNvPr id="10" name="TextBox 9"/>
          <p:cNvSpPr txBox="1"/>
          <p:nvPr/>
        </p:nvSpPr>
        <p:spPr>
          <a:xfrm>
            <a:off x="15538063" y="6248400"/>
            <a:ext cx="3151411" cy="1015663"/>
          </a:xfrm>
          <a:prstGeom prst="rect">
            <a:avLst/>
          </a:prstGeom>
          <a:noFill/>
        </p:spPr>
        <p:txBody>
          <a:bodyPr wrap="square" rtlCol="0">
            <a:spAutoFit/>
          </a:bodyPr>
          <a:lstStyle/>
          <a:p>
            <a:r>
              <a:rPr lang="en-US" sz="2000" dirty="0" smtClean="0"/>
              <a:t>12-14: Workshopping</a:t>
            </a:r>
          </a:p>
          <a:p>
            <a:r>
              <a:rPr lang="en-US" sz="2000" dirty="0" smtClean="0"/>
              <a:t>15: Final Presentations  </a:t>
            </a:r>
          </a:p>
          <a:p>
            <a:endParaRPr lang="en-US" sz="2000" dirty="0"/>
          </a:p>
        </p:txBody>
      </p:sp>
      <p:cxnSp>
        <p:nvCxnSpPr>
          <p:cNvPr id="12" name="Straight Connector 11"/>
          <p:cNvCxnSpPr/>
          <p:nvPr/>
        </p:nvCxnSpPr>
        <p:spPr>
          <a:xfrm flipH="1">
            <a:off x="13658850" y="9859282"/>
            <a:ext cx="57150" cy="599031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3878993" y="9925049"/>
            <a:ext cx="5601138" cy="5355312"/>
          </a:xfrm>
          <a:prstGeom prst="rect">
            <a:avLst/>
          </a:prstGeom>
          <a:noFill/>
        </p:spPr>
        <p:txBody>
          <a:bodyPr wrap="square" rtlCol="0">
            <a:spAutoFit/>
          </a:bodyPr>
          <a:lstStyle/>
          <a:p>
            <a:r>
              <a:rPr lang="en-US" sz="1800" dirty="0" smtClean="0"/>
              <a:t>1. “Before </a:t>
            </a:r>
            <a:r>
              <a:rPr lang="en-US" sz="1800" dirty="0" smtClean="0"/>
              <a:t>coming into this class, I didn’t know much about the disability culture at all, &amp; I think this class did a phenomenal  job in helping students like me who’ve had little to no knowledge of the culture really grasp the concepts such as models &amp; laws put in place for disabled people.”</a:t>
            </a:r>
          </a:p>
          <a:p>
            <a:endParaRPr lang="en-US" sz="1800" dirty="0" smtClean="0"/>
          </a:p>
          <a:p>
            <a:r>
              <a:rPr lang="en-US" sz="1800" dirty="0" smtClean="0"/>
              <a:t>2. “This </a:t>
            </a:r>
            <a:r>
              <a:rPr lang="en-US" sz="1800" dirty="0" smtClean="0"/>
              <a:t>course helped me understand the general idea of healthcare in the US. Honestly, I hardly knew anything about it before because I didn’t live here most of my life. Thus, I was shocked by stuff I learned such as the models of disability &amp; how disability is considered a medical condition that needs to be treated. Also, I learned how medical workers treat &amp; view disability. “ </a:t>
            </a:r>
          </a:p>
          <a:p>
            <a:endParaRPr lang="en-US" sz="1800" dirty="0"/>
          </a:p>
          <a:p>
            <a:r>
              <a:rPr lang="en-US" sz="1800" dirty="0" smtClean="0"/>
              <a:t>3. “Prior </a:t>
            </a:r>
            <a:r>
              <a:rPr lang="en-US" sz="1800" dirty="0"/>
              <a:t>to taking this class, I had never seen or thought about the misconceptions about disability, but now I am able to see how major the issues regarding misconception about disability really are</a:t>
            </a:r>
            <a:r>
              <a:rPr lang="en-US" sz="1800" dirty="0" smtClean="0"/>
              <a:t>."</a:t>
            </a:r>
            <a:endParaRPr lang="en-US" sz="1800" dirty="0"/>
          </a:p>
        </p:txBody>
      </p:sp>
      <p:sp>
        <p:nvSpPr>
          <p:cNvPr id="47" name="TextBox 46"/>
          <p:cNvSpPr txBox="1"/>
          <p:nvPr/>
        </p:nvSpPr>
        <p:spPr>
          <a:xfrm>
            <a:off x="7785100" y="9931360"/>
            <a:ext cx="5867400" cy="6832640"/>
          </a:xfrm>
          <a:prstGeom prst="rect">
            <a:avLst/>
          </a:prstGeom>
          <a:noFill/>
        </p:spPr>
        <p:txBody>
          <a:bodyPr wrap="square" rtlCol="0">
            <a:spAutoFit/>
          </a:bodyPr>
          <a:lstStyle/>
          <a:p>
            <a:r>
              <a:rPr lang="en-US" sz="1800" dirty="0" smtClean="0"/>
              <a:t>1. “It </a:t>
            </a:r>
            <a:r>
              <a:rPr lang="en-US" sz="1800" dirty="0"/>
              <a:t>is common to view disabilities as limiting and constraining but there is a culture that should be celebrated and is often ignored</a:t>
            </a:r>
            <a:r>
              <a:rPr lang="en-US" sz="1800" dirty="0" smtClean="0"/>
              <a:t>.”</a:t>
            </a:r>
          </a:p>
          <a:p>
            <a:endParaRPr lang="en-US" sz="1800" dirty="0" smtClean="0"/>
          </a:p>
          <a:p>
            <a:r>
              <a:rPr lang="en-US" sz="1800" dirty="0" smtClean="0"/>
              <a:t>2. “Although </a:t>
            </a:r>
            <a:r>
              <a:rPr lang="en-US" sz="1800" dirty="0"/>
              <a:t>it’s hard to change something that has been there for a long time, we can change it slowly by educating the new generations of medical workers in what is acceptable nowadays to fit our modern society</a:t>
            </a:r>
            <a:r>
              <a:rPr lang="en-US" sz="1800" dirty="0" smtClean="0"/>
              <a:t>.”</a:t>
            </a:r>
          </a:p>
          <a:p>
            <a:endParaRPr lang="en-US" sz="1800" dirty="0" smtClean="0"/>
          </a:p>
          <a:p>
            <a:r>
              <a:rPr lang="en-US" sz="1800" dirty="0" smtClean="0"/>
              <a:t>3. “I would like to learn more about disability studies, including more about what kinds of classes are offered at UIC regarding the better understanding of disability studies after reading this article because this article helped me realize how limited my understanding of disability really was.”</a:t>
            </a:r>
          </a:p>
          <a:p>
            <a:endParaRPr lang="en-US" sz="1800" dirty="0" smtClean="0"/>
          </a:p>
          <a:p>
            <a:r>
              <a:rPr lang="en-US" sz="1800" dirty="0" smtClean="0"/>
              <a:t>4. “Change can’t occur by people who don’t have any experience with it, laws can be passed and barriers can be broken only when we allow people with disabilities to be heard and let us know as a society what we’re doing wrong so we can collectively do a better job at being better people."</a:t>
            </a:r>
          </a:p>
          <a:p>
            <a:endParaRPr lang="en-US" sz="2000" dirty="0"/>
          </a:p>
          <a:p>
            <a:endParaRPr lang="en-US" sz="2000" dirty="0"/>
          </a:p>
          <a:p>
            <a:endParaRPr lang="en-US" sz="2000" dirty="0"/>
          </a:p>
        </p:txBody>
      </p:sp>
      <p:pic>
        <p:nvPicPr>
          <p:cNvPr id="14" name="Picture 1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58900" y="12192000"/>
            <a:ext cx="5375377" cy="334047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1966</TotalTime>
  <Words>809</Words>
  <Application>Microsoft Macintosh PowerPoint</Application>
  <PresentationFormat>Custom</PresentationFormat>
  <Paragraphs>62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Palatino Linotype</vt:lpstr>
      <vt:lpstr>Arial</vt:lpstr>
      <vt:lpstr>Office Theme</vt:lpstr>
      <vt:lpstr>PowerPoint Presentation</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Paberzs</dc:creator>
  <cp:lastModifiedBy>Sheets, Zoie Clarise</cp:lastModifiedBy>
  <cp:revision>48</cp:revision>
  <dcterms:created xsi:type="dcterms:W3CDTF">2010-12-10T16:28:36Z</dcterms:created>
  <dcterms:modified xsi:type="dcterms:W3CDTF">2019-03-22T01:54:11Z</dcterms:modified>
</cp:coreProperties>
</file>