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7432000" cy="16459200"/>
  <p:notesSz cx="6858000" cy="9144000"/>
  <p:defaultTextStyle>
    <a:defPPr>
      <a:defRPr lang="en-US"/>
    </a:defPPr>
    <a:lvl1pPr marL="0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1pPr>
    <a:lvl2pPr marL="1254008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2pPr>
    <a:lvl3pPr marL="2508016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3pPr>
    <a:lvl4pPr marL="3762025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4pPr>
    <a:lvl5pPr marL="5016033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5pPr>
    <a:lvl6pPr marL="6270041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6pPr>
    <a:lvl7pPr marL="7524049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7pPr>
    <a:lvl8pPr marL="8778057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8pPr>
    <a:lvl9pPr marL="10032066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harya, Kruti" initials="AK" lastIdx="18" clrIdx="0">
    <p:extLst>
      <p:ext uri="{19B8F6BF-5375-455C-9EA6-DF929625EA0E}">
        <p15:presenceInfo xmlns:p15="http://schemas.microsoft.com/office/powerpoint/2012/main" userId="S-1-5-21-1454471165-2000478354-1801674531-315222" providerId="AD"/>
      </p:ext>
    </p:extLst>
  </p:cmAuthor>
  <p:cmAuthor id="2" name="Natalia Baires" initials="NB" lastIdx="8" clrIdx="1">
    <p:extLst>
      <p:ext uri="{19B8F6BF-5375-455C-9EA6-DF929625EA0E}">
        <p15:presenceInfo xmlns:p15="http://schemas.microsoft.com/office/powerpoint/2012/main" userId="S::natalia.baires@siu.edu::1ae641d0-2ace-4177-a78f-7c9d157ccbb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116" y="-2088"/>
      </p:cViewPr>
      <p:guideLst>
        <p:guide orient="horz" pos="5184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DB0DC-CFB4-4ACC-94BE-C3E47584DC4A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3977E-C5C1-4F73-8491-9BFD484A0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2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576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152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9728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6304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2880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9456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6032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2608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1500" y="685800"/>
            <a:ext cx="5715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977E-C5C1-4F73-8491-9BFD484A024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6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113022"/>
            <a:ext cx="23317200" cy="35280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9326880"/>
            <a:ext cx="1920240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62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016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52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77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032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99426" y="2110741"/>
            <a:ext cx="22217064" cy="449389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38716" y="2110741"/>
            <a:ext cx="66203511" cy="449389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10576562"/>
            <a:ext cx="23317200" cy="3268980"/>
          </a:xfrm>
        </p:spPr>
        <p:txBody>
          <a:bodyPr anchor="t"/>
          <a:lstStyle>
            <a:lvl1pPr algn="l">
              <a:defRPr sz="11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6976112"/>
            <a:ext cx="23317200" cy="3600449"/>
          </a:xfrm>
        </p:spPr>
        <p:txBody>
          <a:bodyPr anchor="b"/>
          <a:lstStyle>
            <a:lvl1pPr marL="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1pPr>
            <a:lvl2pPr marL="1254008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2pPr>
            <a:lvl3pPr marL="250801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762025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5016033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27004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524049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7780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10032066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8714" y="12291061"/>
            <a:ext cx="44210286" cy="34758632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5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06202" y="12291061"/>
            <a:ext cx="44210289" cy="34758632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5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9131"/>
            <a:ext cx="24688800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3684271"/>
            <a:ext cx="12120564" cy="1535429"/>
          </a:xfrm>
        </p:spPr>
        <p:txBody>
          <a:bodyPr anchor="b"/>
          <a:lstStyle>
            <a:lvl1pPr marL="0" indent="0">
              <a:buNone/>
              <a:defRPr sz="6600" b="1"/>
            </a:lvl1pPr>
            <a:lvl2pPr marL="1254008" indent="0">
              <a:buNone/>
              <a:defRPr sz="5500" b="1"/>
            </a:lvl2pPr>
            <a:lvl3pPr marL="2508016" indent="0">
              <a:buNone/>
              <a:defRPr sz="5000" b="1"/>
            </a:lvl3pPr>
            <a:lvl4pPr marL="3762025" indent="0">
              <a:buNone/>
              <a:defRPr sz="4400" b="1"/>
            </a:lvl4pPr>
            <a:lvl5pPr marL="5016033" indent="0">
              <a:buNone/>
              <a:defRPr sz="4400" b="1"/>
            </a:lvl5pPr>
            <a:lvl6pPr marL="6270041" indent="0">
              <a:buNone/>
              <a:defRPr sz="4400" b="1"/>
            </a:lvl6pPr>
            <a:lvl7pPr marL="7524049" indent="0">
              <a:buNone/>
              <a:defRPr sz="4400" b="1"/>
            </a:lvl7pPr>
            <a:lvl8pPr marL="8778057" indent="0">
              <a:buNone/>
              <a:defRPr sz="4400" b="1"/>
            </a:lvl8pPr>
            <a:lvl9pPr marL="10032066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1" y="5219700"/>
            <a:ext cx="12120564" cy="9483092"/>
          </a:xfrm>
        </p:spPr>
        <p:txBody>
          <a:bodyPr/>
          <a:lstStyle>
            <a:lvl1pPr>
              <a:defRPr sz="6600"/>
            </a:lvl1pPr>
            <a:lvl2pPr>
              <a:defRPr sz="5500"/>
            </a:lvl2pPr>
            <a:lvl3pPr>
              <a:defRPr sz="50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7" y="3684271"/>
            <a:ext cx="12125325" cy="1535429"/>
          </a:xfrm>
        </p:spPr>
        <p:txBody>
          <a:bodyPr anchor="b"/>
          <a:lstStyle>
            <a:lvl1pPr marL="0" indent="0">
              <a:buNone/>
              <a:defRPr sz="6600" b="1"/>
            </a:lvl1pPr>
            <a:lvl2pPr marL="1254008" indent="0">
              <a:buNone/>
              <a:defRPr sz="5500" b="1"/>
            </a:lvl2pPr>
            <a:lvl3pPr marL="2508016" indent="0">
              <a:buNone/>
              <a:defRPr sz="5000" b="1"/>
            </a:lvl3pPr>
            <a:lvl4pPr marL="3762025" indent="0">
              <a:buNone/>
              <a:defRPr sz="4400" b="1"/>
            </a:lvl4pPr>
            <a:lvl5pPr marL="5016033" indent="0">
              <a:buNone/>
              <a:defRPr sz="4400" b="1"/>
            </a:lvl5pPr>
            <a:lvl6pPr marL="6270041" indent="0">
              <a:buNone/>
              <a:defRPr sz="4400" b="1"/>
            </a:lvl6pPr>
            <a:lvl7pPr marL="7524049" indent="0">
              <a:buNone/>
              <a:defRPr sz="4400" b="1"/>
            </a:lvl7pPr>
            <a:lvl8pPr marL="8778057" indent="0">
              <a:buNone/>
              <a:defRPr sz="4400" b="1"/>
            </a:lvl8pPr>
            <a:lvl9pPr marL="10032066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7" y="5219700"/>
            <a:ext cx="12125325" cy="9483092"/>
          </a:xfrm>
        </p:spPr>
        <p:txBody>
          <a:bodyPr/>
          <a:lstStyle>
            <a:lvl1pPr>
              <a:defRPr sz="6600"/>
            </a:lvl1pPr>
            <a:lvl2pPr>
              <a:defRPr sz="5500"/>
            </a:lvl2pPr>
            <a:lvl3pPr>
              <a:defRPr sz="50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2" y="655320"/>
            <a:ext cx="9024939" cy="2788920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655320"/>
            <a:ext cx="15335250" cy="14047472"/>
          </a:xfrm>
        </p:spPr>
        <p:txBody>
          <a:bodyPr/>
          <a:lstStyle>
            <a:lvl1pPr>
              <a:defRPr sz="8800"/>
            </a:lvl1pPr>
            <a:lvl2pPr>
              <a:defRPr sz="7700"/>
            </a:lvl2pPr>
            <a:lvl3pPr>
              <a:defRPr sz="66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2" y="3444240"/>
            <a:ext cx="9024939" cy="11258552"/>
          </a:xfrm>
        </p:spPr>
        <p:txBody>
          <a:bodyPr/>
          <a:lstStyle>
            <a:lvl1pPr marL="0" indent="0">
              <a:buNone/>
              <a:defRPr sz="3800"/>
            </a:lvl1pPr>
            <a:lvl2pPr marL="1254008" indent="0">
              <a:buNone/>
              <a:defRPr sz="3300"/>
            </a:lvl2pPr>
            <a:lvl3pPr marL="2508016" indent="0">
              <a:buNone/>
              <a:defRPr sz="2700"/>
            </a:lvl3pPr>
            <a:lvl4pPr marL="3762025" indent="0">
              <a:buNone/>
              <a:defRPr sz="2500"/>
            </a:lvl4pPr>
            <a:lvl5pPr marL="5016033" indent="0">
              <a:buNone/>
              <a:defRPr sz="2500"/>
            </a:lvl5pPr>
            <a:lvl6pPr marL="6270041" indent="0">
              <a:buNone/>
              <a:defRPr sz="2500"/>
            </a:lvl6pPr>
            <a:lvl7pPr marL="7524049" indent="0">
              <a:buNone/>
              <a:defRPr sz="2500"/>
            </a:lvl7pPr>
            <a:lvl8pPr marL="8778057" indent="0">
              <a:buNone/>
              <a:defRPr sz="2500"/>
            </a:lvl8pPr>
            <a:lvl9pPr marL="10032066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11521440"/>
            <a:ext cx="16459200" cy="1360172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1470660"/>
            <a:ext cx="16459200" cy="9875520"/>
          </a:xfrm>
        </p:spPr>
        <p:txBody>
          <a:bodyPr/>
          <a:lstStyle>
            <a:lvl1pPr marL="0" indent="0">
              <a:buNone/>
              <a:defRPr sz="8800"/>
            </a:lvl1pPr>
            <a:lvl2pPr marL="1254008" indent="0">
              <a:buNone/>
              <a:defRPr sz="7700"/>
            </a:lvl2pPr>
            <a:lvl3pPr marL="2508016" indent="0">
              <a:buNone/>
              <a:defRPr sz="6600"/>
            </a:lvl3pPr>
            <a:lvl4pPr marL="3762025" indent="0">
              <a:buNone/>
              <a:defRPr sz="5500"/>
            </a:lvl4pPr>
            <a:lvl5pPr marL="5016033" indent="0">
              <a:buNone/>
              <a:defRPr sz="5500"/>
            </a:lvl5pPr>
            <a:lvl6pPr marL="6270041" indent="0">
              <a:buNone/>
              <a:defRPr sz="5500"/>
            </a:lvl6pPr>
            <a:lvl7pPr marL="7524049" indent="0">
              <a:buNone/>
              <a:defRPr sz="5500"/>
            </a:lvl7pPr>
            <a:lvl8pPr marL="8778057" indent="0">
              <a:buNone/>
              <a:defRPr sz="5500"/>
            </a:lvl8pPr>
            <a:lvl9pPr marL="10032066" indent="0">
              <a:buNone/>
              <a:defRPr sz="5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12881611"/>
            <a:ext cx="16459200" cy="1931669"/>
          </a:xfrm>
        </p:spPr>
        <p:txBody>
          <a:bodyPr/>
          <a:lstStyle>
            <a:lvl1pPr marL="0" indent="0">
              <a:buNone/>
              <a:defRPr sz="3800"/>
            </a:lvl1pPr>
            <a:lvl2pPr marL="1254008" indent="0">
              <a:buNone/>
              <a:defRPr sz="3300"/>
            </a:lvl2pPr>
            <a:lvl3pPr marL="2508016" indent="0">
              <a:buNone/>
              <a:defRPr sz="2700"/>
            </a:lvl3pPr>
            <a:lvl4pPr marL="3762025" indent="0">
              <a:buNone/>
              <a:defRPr sz="2500"/>
            </a:lvl4pPr>
            <a:lvl5pPr marL="5016033" indent="0">
              <a:buNone/>
              <a:defRPr sz="2500"/>
            </a:lvl5pPr>
            <a:lvl6pPr marL="6270041" indent="0">
              <a:buNone/>
              <a:defRPr sz="2500"/>
            </a:lvl6pPr>
            <a:lvl7pPr marL="7524049" indent="0">
              <a:buNone/>
              <a:defRPr sz="2500"/>
            </a:lvl7pPr>
            <a:lvl8pPr marL="8778057" indent="0">
              <a:buNone/>
              <a:defRPr sz="2500"/>
            </a:lvl8pPr>
            <a:lvl9pPr marL="10032066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59131"/>
            <a:ext cx="24688800" cy="2743200"/>
          </a:xfrm>
          <a:prstGeom prst="rect">
            <a:avLst/>
          </a:prstGeom>
        </p:spPr>
        <p:txBody>
          <a:bodyPr vert="horz" lIns="250802" tIns="125401" rIns="250802" bIns="12540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840481"/>
            <a:ext cx="24688800" cy="10862312"/>
          </a:xfrm>
          <a:prstGeom prst="rect">
            <a:avLst/>
          </a:prstGeom>
        </p:spPr>
        <p:txBody>
          <a:bodyPr vert="horz" lIns="250802" tIns="125401" rIns="250802" bIns="12540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15255242"/>
            <a:ext cx="6400800" cy="8763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15255242"/>
            <a:ext cx="8686800" cy="8763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15255242"/>
            <a:ext cx="6400800" cy="8763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08016" rtl="0" eaLnBrk="1" latinLnBrk="0" hangingPunct="1">
        <a:spcBef>
          <a:spcPct val="0"/>
        </a:spcBef>
        <a:buNone/>
        <a:defRPr sz="1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0506" indent="-940506" algn="l" defTabSz="2508016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63" indent="-783755" algn="l" defTabSz="2508016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1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9029" indent="-627004" algn="l" defTabSz="2508016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037" indent="-627004" algn="l" defTabSz="2508016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7045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1053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5062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9070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254008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508016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3762025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5016033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6270041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7524049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7pPr>
      <a:lvl8pPr marL="8778057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2066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 txBox="1">
            <a:spLocks noChangeArrowheads="1"/>
          </p:cNvSpPr>
          <p:nvPr/>
        </p:nvSpPr>
        <p:spPr bwMode="auto">
          <a:xfrm>
            <a:off x="387349" y="2743200"/>
            <a:ext cx="26593800" cy="13030200"/>
          </a:xfrm>
          <a:prstGeom prst="rect">
            <a:avLst/>
          </a:prstGeom>
          <a:noFill/>
          <a:ln w="889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77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Rectangle 167"/>
          <p:cNvSpPr>
            <a:spLocks noChangeArrowheads="1"/>
          </p:cNvSpPr>
          <p:nvPr/>
        </p:nvSpPr>
        <p:spPr bwMode="auto">
          <a:xfrm>
            <a:off x="927960" y="1371599"/>
            <a:ext cx="2586962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42297" tIns="121148" rIns="242297" bIns="121148" anchor="ctr"/>
          <a:lstStyle/>
          <a:p>
            <a:pPr algn="ctr" defTabSz="2421890">
              <a:spcAft>
                <a:spcPts val="960"/>
              </a:spcAft>
              <a:defRPr/>
            </a:pPr>
            <a:r>
              <a:rPr lang="en-US" sz="3500" dirty="0">
                <a:solidFill>
                  <a:srgbClr val="002060"/>
                </a:solidFill>
                <a:latin typeface="Palatino Linotype" pitchFamily="18" charset="0"/>
              </a:rPr>
              <a:t>Mariana García</a:t>
            </a:r>
            <a:r>
              <a:rPr lang="en-US" sz="3500" baseline="30000" dirty="0">
                <a:solidFill>
                  <a:srgbClr val="002060"/>
                </a:solidFill>
                <a:latin typeface="Palatino Linotype" pitchFamily="18" charset="0"/>
              </a:rPr>
              <a:t>1</a:t>
            </a:r>
            <a:r>
              <a:rPr lang="en-US" sz="3500" dirty="0">
                <a:solidFill>
                  <a:srgbClr val="002060"/>
                </a:solidFill>
                <a:latin typeface="Palatino Linotype" pitchFamily="18" charset="0"/>
              </a:rPr>
              <a:t>, Natalia A. Baires</a:t>
            </a:r>
            <a:r>
              <a:rPr lang="en-US" sz="3500" baseline="30000" dirty="0">
                <a:solidFill>
                  <a:srgbClr val="002060"/>
                </a:solidFill>
                <a:latin typeface="Palatino Linotype" pitchFamily="18" charset="0"/>
              </a:rPr>
              <a:t>2</a:t>
            </a:r>
            <a:r>
              <a:rPr lang="en-US" sz="3500" dirty="0">
                <a:solidFill>
                  <a:srgbClr val="002060"/>
                </a:solidFill>
                <a:latin typeface="Palatino Linotype" pitchFamily="18" charset="0"/>
              </a:rPr>
              <a:t>, &amp; Alicia L. Walker</a:t>
            </a:r>
            <a:r>
              <a:rPr lang="en-US" sz="3500" baseline="30000" dirty="0">
                <a:solidFill>
                  <a:srgbClr val="002060"/>
                </a:solidFill>
                <a:latin typeface="Palatino Linotype" pitchFamily="18" charset="0"/>
              </a:rPr>
              <a:t>3</a:t>
            </a:r>
          </a:p>
          <a:p>
            <a:pPr algn="ctr" defTabSz="2421890">
              <a:spcAft>
                <a:spcPts val="960"/>
              </a:spcAft>
              <a:defRPr/>
            </a:pPr>
            <a:r>
              <a:rPr lang="en-US" sz="2800" baseline="30000" dirty="0">
                <a:solidFill>
                  <a:srgbClr val="002060"/>
                </a:solidFill>
                <a:latin typeface="Palatino Linotype" pitchFamily="18" charset="0"/>
              </a:rPr>
              <a:t>1</a:t>
            </a:r>
            <a:r>
              <a:rPr lang="en-US" sz="2800" dirty="0">
                <a:solidFill>
                  <a:srgbClr val="002060"/>
                </a:solidFill>
                <a:latin typeface="Palatino Linotype" pitchFamily="18" charset="0"/>
              </a:rPr>
              <a:t>University of Illinois at Chicago, </a:t>
            </a:r>
            <a:r>
              <a:rPr lang="en-US" sz="2800" baseline="30000" dirty="0">
                <a:solidFill>
                  <a:srgbClr val="002060"/>
                </a:solidFill>
                <a:latin typeface="Palatino Linotype" pitchFamily="18" charset="0"/>
              </a:rPr>
              <a:t>2</a:t>
            </a:r>
            <a:r>
              <a:rPr lang="en-US" sz="2800" dirty="0">
                <a:solidFill>
                  <a:srgbClr val="002060"/>
                </a:solidFill>
                <a:latin typeface="Palatino Linotype" pitchFamily="18" charset="0"/>
              </a:rPr>
              <a:t>Southern Illinois University Carbondale, </a:t>
            </a:r>
            <a:r>
              <a:rPr lang="en-US" sz="2800" baseline="30000" dirty="0">
                <a:solidFill>
                  <a:srgbClr val="002060"/>
                </a:solidFill>
                <a:latin typeface="Palatino Linotype" pitchFamily="18" charset="0"/>
              </a:rPr>
              <a:t>3</a:t>
            </a:r>
            <a:r>
              <a:rPr lang="en-US" sz="2800" dirty="0">
                <a:solidFill>
                  <a:srgbClr val="002060"/>
                </a:solidFill>
                <a:latin typeface="Palatino Linotype" pitchFamily="18" charset="0"/>
              </a:rPr>
              <a:t>University of Illinois at Urbana-Champaign</a:t>
            </a:r>
          </a:p>
        </p:txBody>
      </p:sp>
      <p:sp>
        <p:nvSpPr>
          <p:cNvPr id="6" name="Rectangle 167"/>
          <p:cNvSpPr>
            <a:spLocks noChangeArrowheads="1"/>
          </p:cNvSpPr>
          <p:nvPr/>
        </p:nvSpPr>
        <p:spPr bwMode="auto">
          <a:xfrm>
            <a:off x="735724" y="0"/>
            <a:ext cx="25908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42297" tIns="121148" rIns="242297" bIns="121148" anchor="ctr"/>
          <a:lstStyle/>
          <a:p>
            <a:pPr algn="ctr" defTabSz="2421890">
              <a:spcAft>
                <a:spcPts val="960"/>
              </a:spcAft>
              <a:defRPr/>
            </a:pPr>
            <a:r>
              <a:rPr lang="en-US" sz="3200" dirty="0">
                <a:solidFill>
                  <a:srgbClr val="002060"/>
                </a:solidFill>
                <a:latin typeface="Palatino Linotype" pitchFamily="18" charset="0"/>
              </a:rPr>
              <a:t>An Adaptation of the Program </a:t>
            </a:r>
            <a:r>
              <a:rPr lang="en-US" sz="3200" i="1" dirty="0">
                <a:solidFill>
                  <a:srgbClr val="002060"/>
                </a:solidFill>
                <a:latin typeface="Palatino Linotype" pitchFamily="18" charset="0"/>
              </a:rPr>
              <a:t>Parents Taking Action</a:t>
            </a:r>
            <a:r>
              <a:rPr lang="en-US" sz="3200" dirty="0">
                <a:solidFill>
                  <a:srgbClr val="002060"/>
                </a:solidFill>
                <a:latin typeface="Palatino Linotype" pitchFamily="18" charset="0"/>
              </a:rPr>
              <a:t> for Latino</a:t>
            </a:r>
            <a:br>
              <a:rPr lang="en-US" sz="3200" dirty="0">
                <a:solidFill>
                  <a:srgbClr val="002060"/>
                </a:solidFill>
                <a:latin typeface="Palatino Linotype" pitchFamily="18" charset="0"/>
              </a:rPr>
            </a:br>
            <a:r>
              <a:rPr lang="en-US" sz="3200" dirty="0">
                <a:solidFill>
                  <a:srgbClr val="002060"/>
                </a:solidFill>
                <a:latin typeface="Palatino Linotype" pitchFamily="18" charset="0"/>
              </a:rPr>
              <a:t>Parents of Pre-Adolescents with Autism Spectrum Disorder</a:t>
            </a:r>
          </a:p>
        </p:txBody>
      </p:sp>
      <p:sp>
        <p:nvSpPr>
          <p:cNvPr id="15" name="Rectangle 16"/>
          <p:cNvSpPr txBox="1">
            <a:spLocks noChangeArrowheads="1"/>
          </p:cNvSpPr>
          <p:nvPr/>
        </p:nvSpPr>
        <p:spPr bwMode="auto">
          <a:xfrm>
            <a:off x="710324" y="3429000"/>
            <a:ext cx="6757276" cy="655320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Latino/as are among the largest and fastest growing minorities in the United States, with a projected increase of 114% by 2060 (Colby &amp; Ortman, 2015). 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There are disparities related to access to and availability of services, and culturally appropriate practices for Latino/as with Autism Spectrum Disorder (ASD) and their families (Zuckerman et al., 2014). 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As parents of children with ASD, Latino/as encounter barriers such as language, immigration status, and lack of information about services for their children. 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Parents Taking Action (PTA) is an educational program containing information, resources, and basic strategies for parents of children with ASD with the aim of increasing their sense of self-efficacy, motivation, and competence to support their children through difficult developmental stages.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One of the main and most complicated areas of support for Latino parents of children with ASD are the stages of puberty and pre-adolescence, specifically regarding:</a:t>
            </a:r>
          </a:p>
          <a:p>
            <a:pPr marL="1539758" lvl="1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Physical changes</a:t>
            </a:r>
          </a:p>
          <a:p>
            <a:pPr marL="1539758" lvl="1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Psychological changes</a:t>
            </a:r>
          </a:p>
          <a:p>
            <a:pPr marL="1539758" lvl="1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Emotional changes</a:t>
            </a:r>
          </a:p>
          <a:p>
            <a:pPr marL="1539758" lvl="1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Social changes. </a:t>
            </a:r>
            <a:endParaRPr lang="en-US" sz="1700" dirty="0">
              <a:solidFill>
                <a:srgbClr val="002060"/>
              </a:solidFill>
              <a:highlight>
                <a:srgbClr val="FFFF00"/>
              </a:highlight>
              <a:latin typeface="Palatino Linotype" pitchFamily="18" charset="0"/>
            </a:endParaRPr>
          </a:p>
        </p:txBody>
      </p:sp>
      <p:sp>
        <p:nvSpPr>
          <p:cNvPr id="17" name="Rectangle 16"/>
          <p:cNvSpPr txBox="1">
            <a:spLocks noChangeArrowheads="1"/>
          </p:cNvSpPr>
          <p:nvPr/>
        </p:nvSpPr>
        <p:spPr bwMode="auto">
          <a:xfrm>
            <a:off x="19925114" y="3395649"/>
            <a:ext cx="6794500" cy="688025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7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Areas to improve</a:t>
            </a:r>
            <a:endParaRPr lang="en-US" sz="17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2060"/>
                </a:solidFill>
                <a:latin typeface="Palatino Linotype" panose="02040502050505030304" pitchFamily="18" charset="0"/>
              </a:rPr>
              <a:t>Parents would like the program to be longer as they felt more could be covered.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2060"/>
                </a:solidFill>
                <a:latin typeface="Palatino Linotype" panose="02040502050505030304" pitchFamily="18" charset="0"/>
              </a:rPr>
              <a:t>They suggested that the workshop should contain more and shorter sessions.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2060"/>
                </a:solidFill>
                <a:latin typeface="Palatino Linotype" panose="02040502050505030304" pitchFamily="18" charset="0"/>
              </a:rPr>
              <a:t>More time will allow parents to discuss further difficult topics and have a better understanding of the material.  </a:t>
            </a:r>
          </a:p>
          <a:p>
            <a:r>
              <a:rPr lang="en-US" sz="17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Positive Aspects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2060"/>
                </a:solidFill>
                <a:latin typeface="Palatino Linotype" panose="02040502050505030304" pitchFamily="18" charset="0"/>
              </a:rPr>
              <a:t>The group mode was beneficial as it allows parents to share experiences with one another and this was consider a very positive component of the program.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2060"/>
                </a:solidFill>
                <a:latin typeface="Palatino Linotype" panose="02040502050505030304" pitchFamily="18" charset="0"/>
              </a:rPr>
              <a:t>Working in groups and the benefits from peer support has been also previously supported by research.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2060"/>
                </a:solidFill>
                <a:latin typeface="Palatino Linotype" panose="02040502050505030304" pitchFamily="18" charset="0"/>
              </a:rPr>
              <a:t>In general, the program was acceptable and feasible and met parent expectations in terms of the information, discussions and strategies needed to support their pre/adolescents in this new developmental stage. </a:t>
            </a:r>
          </a:p>
          <a:p>
            <a:r>
              <a:rPr lang="en-US" sz="17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Future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2060"/>
                </a:solidFill>
                <a:latin typeface="Palatino Linotype" panose="02040502050505030304" pitchFamily="18" charset="0"/>
              </a:rPr>
              <a:t>Researchers hope to implement this curriculum in more agencies that serve Latinos and in Latin American countries to obtain more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2060"/>
                </a:solidFill>
                <a:latin typeface="Palatino Linotype" panose="02040502050505030304" pitchFamily="18" charset="0"/>
              </a:rPr>
              <a:t>Another area to expand on can include incorporating role-play procedures into the sessions and measuring the accuracy of implementation, both in the session and with caregivers’ children.</a:t>
            </a:r>
          </a:p>
        </p:txBody>
      </p:sp>
      <p:sp>
        <p:nvSpPr>
          <p:cNvPr id="18" name="Rectangle 16"/>
          <p:cNvSpPr txBox="1">
            <a:spLocks noChangeArrowheads="1"/>
          </p:cNvSpPr>
          <p:nvPr/>
        </p:nvSpPr>
        <p:spPr bwMode="auto">
          <a:xfrm>
            <a:off x="19925114" y="2895600"/>
            <a:ext cx="6794500" cy="50005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900" b="1" dirty="0">
                <a:solidFill>
                  <a:srgbClr val="002060"/>
                </a:solidFill>
                <a:latin typeface="Palatino Linotype" pitchFamily="18" charset="0"/>
              </a:rPr>
              <a:t>Lessons Learned</a:t>
            </a:r>
          </a:p>
        </p:txBody>
      </p:sp>
      <p:sp>
        <p:nvSpPr>
          <p:cNvPr id="19" name="Rectangle 16"/>
          <p:cNvSpPr txBox="1">
            <a:spLocks noChangeArrowheads="1"/>
          </p:cNvSpPr>
          <p:nvPr/>
        </p:nvSpPr>
        <p:spPr bwMode="auto">
          <a:xfrm>
            <a:off x="7715252" y="9982199"/>
            <a:ext cx="11982448" cy="5619751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20000"/>
              </a:spcBef>
              <a:defRPr/>
            </a:pPr>
            <a:endParaRPr lang="en-US" sz="1700" b="1" dirty="0">
              <a:solidFill>
                <a:srgbClr val="002060"/>
              </a:solidFill>
              <a:latin typeface="Palatino Linotyp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en-US" sz="1700" b="1" dirty="0">
              <a:solidFill>
                <a:srgbClr val="002060"/>
              </a:solidFill>
              <a:latin typeface="Palatino Linotyp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en-US" sz="1700" b="1" dirty="0">
              <a:solidFill>
                <a:srgbClr val="002060"/>
              </a:solidFill>
              <a:latin typeface="Palatino Linotyp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en-US" sz="1700" b="1" dirty="0">
              <a:solidFill>
                <a:srgbClr val="002060"/>
              </a:solidFill>
              <a:latin typeface="Palatino Linotyp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en-US" sz="1700" b="1" dirty="0">
              <a:solidFill>
                <a:srgbClr val="002060"/>
              </a:solidFill>
              <a:latin typeface="Palatino Linotyp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en-US" sz="1700" b="1" dirty="0">
              <a:solidFill>
                <a:srgbClr val="002060"/>
              </a:solidFill>
              <a:latin typeface="Palatino Linotyp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en-US" sz="1700" b="1" dirty="0">
              <a:solidFill>
                <a:srgbClr val="002060"/>
              </a:solidFill>
              <a:latin typeface="Palatino Linotyp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en-US" sz="1700" b="1" dirty="0">
              <a:solidFill>
                <a:srgbClr val="002060"/>
              </a:solidFill>
              <a:latin typeface="Palatino Linotyp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en-US" sz="1700" b="1" dirty="0">
              <a:solidFill>
                <a:srgbClr val="002060"/>
              </a:solidFill>
              <a:latin typeface="Palatino Linotyp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en-US" sz="1700" b="1" dirty="0">
              <a:solidFill>
                <a:srgbClr val="002060"/>
              </a:solidFill>
              <a:latin typeface="Palatino Linotyp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en-US" sz="15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endParaRPr lang="en-US" sz="15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endParaRPr lang="en-US" sz="15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endParaRPr lang="en-US" sz="15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endParaRPr lang="en-US" sz="15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endParaRPr lang="en-US" sz="15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en-US" sz="1900" dirty="0">
              <a:solidFill>
                <a:srgbClr val="002060"/>
              </a:solidFill>
              <a:latin typeface="Palatino Linotyp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en-US" sz="1900" dirty="0">
              <a:solidFill>
                <a:srgbClr val="002060"/>
              </a:solidFill>
              <a:latin typeface="Palatino Linotyp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en-US" sz="1900" dirty="0">
              <a:solidFill>
                <a:srgbClr val="002060"/>
              </a:solidFill>
              <a:latin typeface="Palatino Linotype" pitchFamily="18" charset="0"/>
            </a:endParaRPr>
          </a:p>
        </p:txBody>
      </p:sp>
      <p:sp>
        <p:nvSpPr>
          <p:cNvPr id="20" name="Rectangle 16"/>
          <p:cNvSpPr txBox="1">
            <a:spLocks noChangeArrowheads="1"/>
          </p:cNvSpPr>
          <p:nvPr/>
        </p:nvSpPr>
        <p:spPr bwMode="auto">
          <a:xfrm>
            <a:off x="7715251" y="9363076"/>
            <a:ext cx="11982448" cy="619124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900" b="1" dirty="0">
                <a:solidFill>
                  <a:srgbClr val="002060"/>
                </a:solidFill>
                <a:latin typeface="Palatino Linotype" pitchFamily="18" charset="0"/>
              </a:rPr>
              <a:t>Results</a:t>
            </a:r>
          </a:p>
        </p:txBody>
      </p:sp>
      <p:sp>
        <p:nvSpPr>
          <p:cNvPr id="21" name="Rectangle 16"/>
          <p:cNvSpPr txBox="1">
            <a:spLocks noChangeArrowheads="1"/>
          </p:cNvSpPr>
          <p:nvPr/>
        </p:nvSpPr>
        <p:spPr bwMode="auto">
          <a:xfrm>
            <a:off x="7715251" y="3423709"/>
            <a:ext cx="11982450" cy="5796904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7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Curriculum Development (cont’d)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An interdisciplinary approach was taken to include perspectives from disabilities studies, applied behavior analysis, and social work in the development of the curriculum.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Self-advocates and experts on sexuality were included to consult on the development of the curriculum.</a:t>
            </a:r>
            <a:endParaRPr lang="en-US" sz="1700" dirty="0">
              <a:solidFill>
                <a:srgbClr val="002060"/>
              </a:solidFill>
              <a:latin typeface="Palatino Linotype" pitchFamily="18" charset="0"/>
            </a:endParaRP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In collaboration with Grupo SALTO, the adaptation of PTA was piloted with Latino/a families who had an adolescent or pre-adolescent with ASD.</a:t>
            </a:r>
          </a:p>
          <a:p>
            <a:pPr>
              <a:spcBef>
                <a:spcPct val="20000"/>
              </a:spcBef>
              <a:defRPr/>
            </a:pPr>
            <a:r>
              <a:rPr lang="en-US" sz="17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Implementation of Pilot for Curriculum 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Pilot sessions were conducted in Spanish across three days. Each session was three hours, totaling nine hours.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Pilot sessions took place in a large conference room on the UIC campus with chairs, tables, and a projector.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Materials for the pilot sessions included but were not limited to handouts, visual aids, and homework assignments for families.</a:t>
            </a:r>
            <a:endParaRPr lang="en-US" sz="17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17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Program Evaluation on the PTA Extended Curriculum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Data were collected through a variety of surveys, which included the following:</a:t>
            </a:r>
          </a:p>
          <a:p>
            <a:pPr marL="1539758" lvl="1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b="1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Satisfaction Survey: </a:t>
            </a:r>
            <a:r>
              <a:rPr lang="en-US" sz="1700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T</a:t>
            </a:r>
            <a:r>
              <a:rPr lang="en-US" sz="1700" dirty="0">
                <a:solidFill>
                  <a:srgbClr val="002060"/>
                </a:solidFill>
                <a:latin typeface="Palatino Linotype" panose="02040502050505030304" pitchFamily="18" charset="0"/>
              </a:rPr>
              <a:t>his consisted of an 11-item Likert scale questionnaire that measured satisfaction with the curriculum and was provided at the end of the last pilot session.</a:t>
            </a:r>
            <a:endParaRPr lang="en-US" sz="1700" dirty="0">
              <a:solidFill>
                <a:srgbClr val="002060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1539758" lvl="1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b="1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Social Validity Survey: </a:t>
            </a:r>
            <a:r>
              <a:rPr lang="en-US" sz="1700" dirty="0">
                <a:solidFill>
                  <a:srgbClr val="002060"/>
                </a:solidFill>
                <a:latin typeface="Palatino Linotype" panose="02040502050505030304" pitchFamily="18" charset="0"/>
              </a:rPr>
              <a:t>This consisted of a 15-item Likert scale questionnaire that measured the implementation of strategies taught in the pilot sessions useful for daily routines.</a:t>
            </a:r>
          </a:p>
          <a:p>
            <a:pPr marL="1539758" lvl="1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Open ended questions</a:t>
            </a:r>
            <a:r>
              <a:rPr lang="en-US" sz="1700" dirty="0">
                <a:solidFill>
                  <a:srgbClr val="002060"/>
                </a:solidFill>
                <a:latin typeface="Palatino Linotype" panose="02040502050505030304" pitchFamily="18" charset="0"/>
              </a:rPr>
              <a:t>: Caregivers were asked to provide detailed feedback about the pilot sessions.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600" dirty="0">
              <a:solidFill>
                <a:srgbClr val="002060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16"/>
          <p:cNvSpPr txBox="1">
            <a:spLocks noChangeArrowheads="1"/>
          </p:cNvSpPr>
          <p:nvPr/>
        </p:nvSpPr>
        <p:spPr bwMode="auto">
          <a:xfrm>
            <a:off x="7715251" y="2895600"/>
            <a:ext cx="11982448" cy="529745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900" b="1" dirty="0">
                <a:solidFill>
                  <a:srgbClr val="002060"/>
                </a:solidFill>
                <a:latin typeface="Palatino Linotype" pitchFamily="18" charset="0"/>
              </a:rPr>
              <a:t>Methods (cont’d)</a:t>
            </a:r>
          </a:p>
        </p:txBody>
      </p:sp>
      <p:sp>
        <p:nvSpPr>
          <p:cNvPr id="16" name="Rectangle 16"/>
          <p:cNvSpPr txBox="1">
            <a:spLocks noChangeArrowheads="1"/>
          </p:cNvSpPr>
          <p:nvPr/>
        </p:nvSpPr>
        <p:spPr bwMode="auto">
          <a:xfrm>
            <a:off x="710324" y="2895600"/>
            <a:ext cx="6757276" cy="530352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900" b="1" dirty="0">
                <a:solidFill>
                  <a:srgbClr val="002060"/>
                </a:solidFill>
                <a:latin typeface="Palatino Linotype" pitchFamily="18" charset="0"/>
              </a:rPr>
              <a:t>Background</a:t>
            </a:r>
          </a:p>
        </p:txBody>
      </p:sp>
      <p:sp>
        <p:nvSpPr>
          <p:cNvPr id="26" name="Rectangle 16"/>
          <p:cNvSpPr txBox="1">
            <a:spLocks noChangeArrowheads="1"/>
          </p:cNvSpPr>
          <p:nvPr/>
        </p:nvSpPr>
        <p:spPr bwMode="auto">
          <a:xfrm>
            <a:off x="19925114" y="10906409"/>
            <a:ext cx="6794500" cy="2580991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Colby, S. L. &amp; </a:t>
            </a:r>
            <a:r>
              <a:rPr lang="en-US" sz="1700" dirty="0" err="1">
                <a:solidFill>
                  <a:srgbClr val="002060"/>
                </a:solidFill>
                <a:latin typeface="Palatino Linotype" pitchFamily="18" charset="0"/>
              </a:rPr>
              <a:t>Ortman</a:t>
            </a: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, J. M. (2015). </a:t>
            </a:r>
            <a:r>
              <a:rPr lang="en-US" sz="1700" i="1" dirty="0">
                <a:solidFill>
                  <a:srgbClr val="002060"/>
                </a:solidFill>
                <a:latin typeface="Palatino Linotype" pitchFamily="18" charset="0"/>
              </a:rPr>
              <a:t>Projections of the Size and Composition of the U.S. Population: 2014 to 2060,</a:t>
            </a: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 Current Population Reports, P25-1143, U.S. Census Bureau, Washington, DC, 2014.</a:t>
            </a:r>
          </a:p>
          <a:p>
            <a:pPr>
              <a:spcBef>
                <a:spcPct val="20000"/>
              </a:spcBef>
              <a:defRPr/>
            </a:pP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Zuckerman, K. E., </a:t>
            </a:r>
            <a:r>
              <a:rPr lang="en-US" sz="1700" dirty="0" err="1">
                <a:solidFill>
                  <a:srgbClr val="002060"/>
                </a:solidFill>
                <a:latin typeface="Palatino Linotype" pitchFamily="18" charset="0"/>
              </a:rPr>
              <a:t>Sinche</a:t>
            </a: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, B., Mejia, A., </a:t>
            </a:r>
            <a:r>
              <a:rPr lang="en-US" sz="1700" dirty="0" err="1">
                <a:solidFill>
                  <a:srgbClr val="002060"/>
                </a:solidFill>
                <a:latin typeface="Palatino Linotype" pitchFamily="18" charset="0"/>
              </a:rPr>
              <a:t>Cobina</a:t>
            </a: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, M., Becker, T., &amp; </a:t>
            </a:r>
            <a:r>
              <a:rPr lang="en-US" sz="1700" dirty="0" err="1">
                <a:solidFill>
                  <a:srgbClr val="002060"/>
                </a:solidFill>
                <a:latin typeface="Palatino Linotype" pitchFamily="18" charset="0"/>
              </a:rPr>
              <a:t>Nicolaidis</a:t>
            </a: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, C. (2014). </a:t>
            </a:r>
            <a:r>
              <a:rPr lang="en-US" sz="1700" i="1" dirty="0">
                <a:solidFill>
                  <a:srgbClr val="002060"/>
                </a:solidFill>
                <a:latin typeface="Palatino Linotype" pitchFamily="18" charset="0"/>
              </a:rPr>
              <a:t>Latino parents’ perspectives of barriers to autism diagnosis</a:t>
            </a: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. Academic Pediatric, 14, 301-308. doi: 10.1016/j.acap.2013.12.004</a:t>
            </a:r>
          </a:p>
        </p:txBody>
      </p:sp>
      <p:sp>
        <p:nvSpPr>
          <p:cNvPr id="27" name="Rectangle 16"/>
          <p:cNvSpPr txBox="1">
            <a:spLocks noChangeArrowheads="1"/>
          </p:cNvSpPr>
          <p:nvPr/>
        </p:nvSpPr>
        <p:spPr bwMode="auto">
          <a:xfrm>
            <a:off x="19925114" y="10411074"/>
            <a:ext cx="6794500" cy="500051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900" b="1" dirty="0">
                <a:solidFill>
                  <a:srgbClr val="002060"/>
                </a:solidFill>
                <a:latin typeface="Palatino Linotype" pitchFamily="18" charset="0"/>
              </a:rPr>
              <a:t>References</a:t>
            </a:r>
          </a:p>
        </p:txBody>
      </p:sp>
      <p:sp>
        <p:nvSpPr>
          <p:cNvPr id="28" name="Rectangle 16"/>
          <p:cNvSpPr txBox="1">
            <a:spLocks noChangeArrowheads="1"/>
          </p:cNvSpPr>
          <p:nvPr/>
        </p:nvSpPr>
        <p:spPr bwMode="auto">
          <a:xfrm>
            <a:off x="19967770" y="14117900"/>
            <a:ext cx="6794500" cy="157930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This work was supported by the Illinois LEND Program [Grant Number: T73MC11047; U.S. Department of Health and Human Services—Health Resources and Services Administration (HRSA)]. This research was conducted in collaboration with Grupo SALTO. </a:t>
            </a:r>
          </a:p>
        </p:txBody>
      </p:sp>
      <p:sp>
        <p:nvSpPr>
          <p:cNvPr id="29" name="Rectangle 16"/>
          <p:cNvSpPr txBox="1">
            <a:spLocks noChangeArrowheads="1"/>
          </p:cNvSpPr>
          <p:nvPr/>
        </p:nvSpPr>
        <p:spPr bwMode="auto">
          <a:xfrm>
            <a:off x="19951701" y="13552625"/>
            <a:ext cx="6794500" cy="50005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900" b="1" dirty="0">
                <a:solidFill>
                  <a:srgbClr val="002060"/>
                </a:solidFill>
                <a:latin typeface="Palatino Linotype" pitchFamily="18" charset="0"/>
              </a:rPr>
              <a:t>Acknowledgements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271377"/>
              </p:ext>
            </p:extLst>
          </p:nvPr>
        </p:nvGraphicFramePr>
        <p:xfrm>
          <a:off x="7817893" y="10576046"/>
          <a:ext cx="4185522" cy="1692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01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Palatino Linotype" panose="02040502050505030304" pitchFamily="18" charset="0"/>
                        </a:rPr>
                        <a:t>Participants by session </a:t>
                      </a:r>
                      <a:endParaRPr lang="en-US" sz="1800" dirty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 marL="76200" marR="76200" marT="34290" marB="3429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17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latin typeface="Palatino Linotype" panose="02040502050505030304" pitchFamily="18" charset="0"/>
                        </a:rPr>
                        <a:t>First</a:t>
                      </a:r>
                    </a:p>
                    <a:p>
                      <a:pPr algn="ctr"/>
                      <a:r>
                        <a:rPr lang="en-US" sz="1700" b="1" dirty="0">
                          <a:latin typeface="Palatino Linotype" panose="02040502050505030304" pitchFamily="18" charset="0"/>
                        </a:rPr>
                        <a:t>Session </a:t>
                      </a:r>
                      <a:endParaRPr lang="en-US" sz="1700" b="1" dirty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>
                          <a:latin typeface="Palatino Linotype" panose="02040502050505030304" pitchFamily="18" charset="0"/>
                        </a:rPr>
                        <a:t>Second Session</a:t>
                      </a:r>
                      <a:endParaRPr lang="en-US" sz="1700" b="1" dirty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>
                          <a:latin typeface="Palatino Linotype" panose="02040502050505030304" pitchFamily="18" charset="0"/>
                        </a:rPr>
                        <a:t>Third Session </a:t>
                      </a:r>
                      <a:endParaRPr lang="en-US" sz="1700" b="1" dirty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017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Palatino Linotype" panose="02040502050505030304" pitchFamily="18" charset="0"/>
                        </a:rPr>
                        <a:t>5 mothers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Palatino Linotype" panose="02040502050505030304" pitchFamily="18" charset="0"/>
                        </a:rPr>
                        <a:t>8 mothers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Palatino Linotype" panose="02040502050505030304" pitchFamily="18" charset="0"/>
                        </a:rPr>
                        <a:t>9 mothers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75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Palatino Linotype" panose="02040502050505030304" pitchFamily="18" charset="0"/>
                        </a:rPr>
                        <a:t>1 father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Palatino Linotype" panose="02040502050505030304" pitchFamily="18" charset="0"/>
                        </a:rPr>
                        <a:t>2 fathers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Palatino Linotype" panose="02040502050505030304" pitchFamily="18" charset="0"/>
                        </a:rPr>
                        <a:t>1 father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Rectangle 16"/>
          <p:cNvSpPr txBox="1">
            <a:spLocks noChangeArrowheads="1"/>
          </p:cNvSpPr>
          <p:nvPr/>
        </p:nvSpPr>
        <p:spPr bwMode="auto">
          <a:xfrm>
            <a:off x="703975" y="10671963"/>
            <a:ext cx="6757276" cy="2053437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The purpose of the current project was to develop and pilot a curriculum to guide Latino/a parents in navigating their child’s puberty and pre-adolescent stages.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By developing such curriculum, PTA was extended and thus adapted to include cultural components of the Latino population.</a:t>
            </a:r>
          </a:p>
        </p:txBody>
      </p:sp>
      <p:sp>
        <p:nvSpPr>
          <p:cNvPr id="36" name="Rectangle 16"/>
          <p:cNvSpPr txBox="1">
            <a:spLocks noChangeArrowheads="1"/>
          </p:cNvSpPr>
          <p:nvPr/>
        </p:nvSpPr>
        <p:spPr bwMode="auto">
          <a:xfrm>
            <a:off x="703975" y="10138563"/>
            <a:ext cx="6757276" cy="530352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900" b="1" dirty="0">
                <a:solidFill>
                  <a:srgbClr val="002060"/>
                </a:solidFill>
                <a:latin typeface="Palatino Linotype" pitchFamily="18" charset="0"/>
              </a:rPr>
              <a:t>Aims</a:t>
            </a:r>
          </a:p>
        </p:txBody>
      </p:sp>
      <p:pic>
        <p:nvPicPr>
          <p:cNvPr id="38" name="Picture 37" descr="LEND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4269" y="702737"/>
            <a:ext cx="4408000" cy="133121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2207" y="295285"/>
            <a:ext cx="3288424" cy="2495530"/>
          </a:xfrm>
          <a:prstGeom prst="rect">
            <a:avLst/>
          </a:prstGeom>
        </p:spPr>
      </p:pic>
      <p:cxnSp>
        <p:nvCxnSpPr>
          <p:cNvPr id="40" name="Straight Connector 39"/>
          <p:cNvCxnSpPr/>
          <p:nvPr/>
        </p:nvCxnSpPr>
        <p:spPr>
          <a:xfrm>
            <a:off x="9213850" y="1371599"/>
            <a:ext cx="9639300" cy="0"/>
          </a:xfrm>
          <a:prstGeom prst="line">
            <a:avLst/>
          </a:prstGeom>
          <a:ln w="101600">
            <a:solidFill>
              <a:srgbClr val="7EC2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F5610C-127F-BF40-8AAB-DDC94B933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727964"/>
              </p:ext>
            </p:extLst>
          </p:nvPr>
        </p:nvGraphicFramePr>
        <p:xfrm>
          <a:off x="12106055" y="10172014"/>
          <a:ext cx="7448989" cy="5220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5647">
                  <a:extLst>
                    <a:ext uri="{9D8B030D-6E8A-4147-A177-3AD203B41FA5}">
                      <a16:colId xmlns:a16="http://schemas.microsoft.com/office/drawing/2014/main" val="1616852485"/>
                    </a:ext>
                  </a:extLst>
                </a:gridCol>
                <a:gridCol w="2481671">
                  <a:extLst>
                    <a:ext uri="{9D8B030D-6E8A-4147-A177-3AD203B41FA5}">
                      <a16:colId xmlns:a16="http://schemas.microsoft.com/office/drawing/2014/main" val="302812359"/>
                    </a:ext>
                  </a:extLst>
                </a:gridCol>
                <a:gridCol w="2481671">
                  <a:extLst>
                    <a:ext uri="{9D8B030D-6E8A-4147-A177-3AD203B41FA5}">
                      <a16:colId xmlns:a16="http://schemas.microsoft.com/office/drawing/2014/main" val="3736269831"/>
                    </a:ext>
                  </a:extLst>
                </a:gridCol>
              </a:tblGrid>
              <a:tr h="4309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Palatino Linotype" panose="02040502050505030304" pitchFamily="18" charset="0"/>
                        </a:rPr>
                        <a:t>Satisfaction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Palatino Linotype" panose="02040502050505030304" pitchFamily="18" charset="0"/>
                        </a:rPr>
                        <a:t>Social Validity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Palatino Linotype" panose="02040502050505030304" pitchFamily="18" charset="0"/>
                        </a:rPr>
                        <a:t>Open Ended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6438416"/>
                  </a:ext>
                </a:extLst>
              </a:tr>
              <a:tr h="478945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latin typeface="Palatino Linotype" panose="02040502050505030304" pitchFamily="18" charset="0"/>
                        </a:rPr>
                        <a:t>Caregivers stated that the information was very useful.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latin typeface="Palatino Linotype" panose="02040502050505030304" pitchFamily="18" charset="0"/>
                        </a:rPr>
                        <a:t>Caregivers found the provided manual to be helpful.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latin typeface="Palatino Linotype" panose="02040502050505030304" pitchFamily="18" charset="0"/>
                        </a:rPr>
                        <a:t>Moreover, caregivers were highly satisfied with the quality of the pilot sessions.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latin typeface="Palatino Linotype" panose="02040502050505030304" pitchFamily="18" charset="0"/>
                        </a:rPr>
                        <a:t>Caregivers also appreciated sharing experiences with other caregivers in similar situations.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latin typeface="Palatino Linotype" panose="02040502050505030304" pitchFamily="18" charset="0"/>
                        </a:rPr>
                        <a:t>Caregivers indicated they would be willing to implement the strategies provided during the pilot sessions.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latin typeface="Palatino Linotype" panose="02040502050505030304" pitchFamily="18" charset="0"/>
                        </a:rPr>
                        <a:t>Caregivers stated that  the strategies were appropriate to the </a:t>
                      </a:r>
                      <a:r>
                        <a:rPr lang="en-US" sz="1500" b="0" i="0" kern="1200" dirty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needs of their pre-adolescent and that they would include these strategies in daily routines.</a:t>
                      </a:r>
                      <a:endParaRPr lang="en-US" sz="1500" dirty="0">
                        <a:latin typeface="Palatino Linotype" panose="02040502050505030304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latin typeface="Palatino Linotype" panose="02040502050505030304" pitchFamily="18" charset="0"/>
                        </a:rPr>
                        <a:t>Moreover, caregivers reported that strategies are a good tools for parents to use to support pre-adolescence.</a:t>
                      </a:r>
                    </a:p>
                    <a:p>
                      <a:endParaRPr lang="en-US" sz="150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“We got a lot of information and experiences from other parents that can help us with our own children.”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“The information and suggestions about communicating with my child about topics of privacy are very important.”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“ It was very informative. It has helped me to learn strategies to support my child.”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301093"/>
                  </a:ext>
                </a:extLst>
              </a:tr>
            </a:tbl>
          </a:graphicData>
        </a:graphic>
      </p:graphicFrame>
      <p:sp>
        <p:nvSpPr>
          <p:cNvPr id="31" name="Rectangle 16">
            <a:extLst>
              <a:ext uri="{FF2B5EF4-FFF2-40B4-BE49-F238E27FC236}">
                <a16:creationId xmlns:a16="http://schemas.microsoft.com/office/drawing/2014/main" id="{A04883BC-E0BB-554E-9379-798AD53DC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975" y="13411200"/>
            <a:ext cx="6757276" cy="219075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700" b="1" dirty="0">
                <a:solidFill>
                  <a:srgbClr val="002060"/>
                </a:solidFill>
                <a:latin typeface="Palatino Linotype" pitchFamily="18" charset="0"/>
              </a:rPr>
              <a:t>Curriculum Development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002060"/>
                </a:solidFill>
                <a:latin typeface="Palatino Linotype" pitchFamily="18" charset="0"/>
              </a:rPr>
              <a:t>Eight modules were created in Spanish and included: Body changes (puberty); Public or private?; Strangers, police, and approaching others; Aggression, elopement, and changes in mood; Mental health, friendships, and romance; and The internet</a:t>
            </a:r>
          </a:p>
        </p:txBody>
      </p:sp>
      <p:sp>
        <p:nvSpPr>
          <p:cNvPr id="32" name="Rectangle 16">
            <a:extLst>
              <a:ext uri="{FF2B5EF4-FFF2-40B4-BE49-F238E27FC236}">
                <a16:creationId xmlns:a16="http://schemas.microsoft.com/office/drawing/2014/main" id="{4B0AB36D-94D1-3742-BE5D-AB52A0E30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975" y="12877800"/>
            <a:ext cx="6757276" cy="530352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900" b="1" dirty="0">
                <a:solidFill>
                  <a:srgbClr val="002060"/>
                </a:solidFill>
                <a:latin typeface="Palatino Linotype" pitchFamily="18" charset="0"/>
              </a:rPr>
              <a:t>Methods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2F81971-FE8D-B844-B597-B707297436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86209"/>
              </p:ext>
            </p:extLst>
          </p:nvPr>
        </p:nvGraphicFramePr>
        <p:xfrm>
          <a:off x="7817893" y="12713672"/>
          <a:ext cx="4185522" cy="222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5522">
                  <a:extLst>
                    <a:ext uri="{9D8B030D-6E8A-4147-A177-3AD203B41FA5}">
                      <a16:colId xmlns:a16="http://schemas.microsoft.com/office/drawing/2014/main" val="2764856762"/>
                    </a:ext>
                  </a:extLst>
                </a:gridCol>
              </a:tblGrid>
              <a:tr h="418222">
                <a:tc>
                  <a:txBody>
                    <a:bodyPr/>
                    <a:lstStyle/>
                    <a:p>
                      <a:pPr marL="0" marR="0" lvl="0" indent="0" algn="ctr" defTabSz="25080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Demographics (n=11 families)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1657443"/>
                  </a:ext>
                </a:extLst>
              </a:tr>
              <a:tr h="418222">
                <a:tc>
                  <a:txBody>
                    <a:bodyPr/>
                    <a:lstStyle/>
                    <a:p>
                      <a:pPr marL="0" marR="0" lvl="0" indent="0" algn="l" defTabSz="25080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Ethnicity: 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All families where Latinos, and primarily Mexican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514014"/>
                  </a:ext>
                </a:extLst>
              </a:tr>
              <a:tr h="418222">
                <a:tc>
                  <a:txBody>
                    <a:bodyPr/>
                    <a:lstStyle/>
                    <a:p>
                      <a:pPr marL="0" marR="0" lvl="0" indent="0" algn="l" defTabSz="25080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Primary language:  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All families spoke Spanish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604931"/>
                  </a:ext>
                </a:extLst>
              </a:tr>
              <a:tr h="418222">
                <a:tc>
                  <a:txBody>
                    <a:bodyPr/>
                    <a:lstStyle/>
                    <a:p>
                      <a:pPr marL="0" marR="0" lvl="0" indent="0" algn="l" defTabSz="25080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Average age of children: 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10.6 years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477991"/>
                  </a:ext>
                </a:extLst>
              </a:tr>
              <a:tr h="418222">
                <a:tc>
                  <a:txBody>
                    <a:bodyPr/>
                    <a:lstStyle/>
                    <a:p>
                      <a:pPr marL="0" marR="0" lvl="0" indent="0" algn="l" defTabSz="25080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Age range of children: 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6 to 16 years 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0514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4700</TotalTime>
  <Words>1130</Words>
  <Application>Microsoft Office PowerPoint</Application>
  <PresentationFormat>Custom</PresentationFormat>
  <Paragraphs>98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Palatino Linotype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 Paberzs</dc:creator>
  <cp:lastModifiedBy>Mariana Garcia</cp:lastModifiedBy>
  <cp:revision>86</cp:revision>
  <dcterms:created xsi:type="dcterms:W3CDTF">2010-12-10T16:28:36Z</dcterms:created>
  <dcterms:modified xsi:type="dcterms:W3CDTF">2019-04-16T21:10:03Z</dcterms:modified>
</cp:coreProperties>
</file>