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762025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03206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252" y="-1062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002060"/>
                </a:solidFill>
                <a:latin typeface="Arial Nova" panose="020B05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>
                <a:solidFill>
                  <a:srgbClr val="00206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Identity-First</a:t>
            </a:r>
            <a:r>
              <a:rPr lang="en-US" sz="2000" baseline="0">
                <a:solidFill>
                  <a:srgbClr val="00206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vs. Person-First Language</a:t>
            </a:r>
            <a:endParaRPr lang="en-US" sz="2000">
              <a:solidFill>
                <a:srgbClr val="00206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002060"/>
              </a:solidFill>
              <a:latin typeface="Arial Nova" panose="020B05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61-4883-ACEF-9B98B5CEA8E3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61-4883-ACEF-9B98B5CEA8E3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61-4883-ACEF-9B98B5CEA8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61-4883-ACEF-9B98B5CEA8E3}"/>
              </c:ext>
            </c:extLst>
          </c:dPt>
          <c:dLbls>
            <c:dLbl>
              <c:idx val="0"/>
              <c:layout>
                <c:manualLayout>
                  <c:x val="-3.7192824504256074E-2"/>
                  <c:y val="-4.7743055555555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61-4883-ACEF-9B98B5CEA8E3}"/>
                </c:ext>
              </c:extLst>
            </c:dLbl>
            <c:dLbl>
              <c:idx val="1"/>
              <c:layout>
                <c:manualLayout>
                  <c:x val="-7.9698909651977248E-2"/>
                  <c:y val="9.98263888888888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61-4883-ACEF-9B98B5CEA8E3}"/>
                </c:ext>
              </c:extLst>
            </c:dLbl>
            <c:dLbl>
              <c:idx val="2"/>
              <c:layout>
                <c:manualLayout>
                  <c:x val="3.9849454825988624E-2"/>
                  <c:y val="3.03819444444444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61-4883-ACEF-9B98B5CEA8E3}"/>
                </c:ext>
              </c:extLst>
            </c:dLbl>
            <c:dLbl>
              <c:idx val="3"/>
              <c:layout>
                <c:manualLayout>
                  <c:x val="1.3283151608662874E-2"/>
                  <c:y val="4.34027777777777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61-4883-ACEF-9B98B5CEA8E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Arial Nova" panose="020B05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'Disability Identity'!$A$16:$A$19</c:f>
              <c:strCache>
                <c:ptCount val="4"/>
                <c:pt idx="0">
                  <c:v>identity-first language</c:v>
                </c:pt>
                <c:pt idx="1">
                  <c:v>person-first language</c:v>
                </c:pt>
                <c:pt idx="2">
                  <c:v>no preference</c:v>
                </c:pt>
                <c:pt idx="3">
                  <c:v>don't know difference</c:v>
                </c:pt>
              </c:strCache>
            </c:strRef>
          </c:cat>
          <c:val>
            <c:numRef>
              <c:f>'Disability Identity'!$B$16:$B$19</c:f>
              <c:numCache>
                <c:formatCode>General</c:formatCode>
                <c:ptCount val="4"/>
                <c:pt idx="0">
                  <c:v>78</c:v>
                </c:pt>
                <c:pt idx="1">
                  <c:v>14</c:v>
                </c:pt>
                <c:pt idx="2">
                  <c:v>34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61-4883-ACEF-9B98B5CEA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Arial Nova" panose="020B05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dirty="0">
                <a:solidFill>
                  <a:srgbClr val="00206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I</a:t>
            </a:r>
            <a:r>
              <a:rPr lang="en-US" sz="2000" baseline="0" dirty="0">
                <a:solidFill>
                  <a:srgbClr val="00206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 identify as...</a:t>
            </a:r>
            <a:endParaRPr lang="en-US" sz="2000" dirty="0">
              <a:solidFill>
                <a:srgbClr val="00206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Arial Nova" panose="020B05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D3-4DE3-A378-A7C7B008FE0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7D3-4DE3-A378-A7C7B008FE0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D3-4DE3-A378-A7C7B008FE0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7D3-4DE3-A378-A7C7B008FE0A}"/>
              </c:ext>
            </c:extLst>
          </c:dPt>
          <c:cat>
            <c:strRef>
              <c:f>'Disability Identity'!$D$1:$D$5</c:f>
              <c:strCache>
                <c:ptCount val="5"/>
                <c:pt idx="0">
                  <c:v>Disabled</c:v>
                </c:pt>
                <c:pt idx="1">
                  <c:v>Autistic</c:v>
                </c:pt>
                <c:pt idx="2">
                  <c:v>Asperger's</c:v>
                </c:pt>
                <c:pt idx="3">
                  <c:v>Neurodivergent</c:v>
                </c:pt>
                <c:pt idx="4">
                  <c:v>Mentally Ill</c:v>
                </c:pt>
              </c:strCache>
            </c:strRef>
          </c:cat>
          <c:val>
            <c:numRef>
              <c:f>'Disability Identity'!$E$1:$E$5</c:f>
              <c:numCache>
                <c:formatCode>General</c:formatCode>
                <c:ptCount val="5"/>
                <c:pt idx="0">
                  <c:v>95</c:v>
                </c:pt>
                <c:pt idx="1">
                  <c:v>78</c:v>
                </c:pt>
                <c:pt idx="2">
                  <c:v>33</c:v>
                </c:pt>
                <c:pt idx="3">
                  <c:v>86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D3-4DE3-A378-A7C7B008FE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770576"/>
        <c:axId val="385769920"/>
      </c:barChart>
      <c:catAx>
        <c:axId val="38577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Arial Nova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5769920"/>
        <c:crosses val="autoZero"/>
        <c:auto val="1"/>
        <c:lblAlgn val="ctr"/>
        <c:lblOffset val="100"/>
        <c:noMultiLvlLbl val="0"/>
      </c:catAx>
      <c:valAx>
        <c:axId val="3857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Arial Nova" panose="020B0504020202020204" pitchFamily="34" charset="0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rgbClr val="002060"/>
                    </a:solidFill>
                    <a:latin typeface="Arial Nova" panose="020B05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US" sz="1200" baseline="0">
                    <a:solidFill>
                      <a:srgbClr val="002060"/>
                    </a:solidFill>
                    <a:latin typeface="Arial Nova" panose="020B0504020202020204" pitchFamily="34" charset="0"/>
                    <a:cs typeface="Arial" panose="020B0604020202020204" pitchFamily="34" charset="0"/>
                  </a:rPr>
                  <a:t> of Yes Responses</a:t>
                </a:r>
                <a:endParaRPr lang="en-US" sz="1200">
                  <a:solidFill>
                    <a:srgbClr val="002060"/>
                  </a:solidFill>
                  <a:latin typeface="Arial Nova" panose="020B05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2060"/>
                  </a:solidFill>
                  <a:latin typeface="Arial Nova" panose="020B05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Arial Nova" panose="020B05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577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B0DC-CFB4-4ACC-94BE-C3E47584DC4A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977E-C5C1-4F73-8491-9BFD484A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977E-C5C1-4F73-8491-9BFD484A024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6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022"/>
            <a:ext cx="2331720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880"/>
            <a:ext cx="192024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426" y="2110741"/>
            <a:ext cx="22217064" cy="44938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8716" y="2110741"/>
            <a:ext cx="66203511" cy="44938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2"/>
            <a:ext cx="23317200" cy="3268980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2"/>
            <a:ext cx="23317200" cy="36004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400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5080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202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603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700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40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8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8714" y="12291061"/>
            <a:ext cx="44210286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6202" y="12291061"/>
            <a:ext cx="44210289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684271"/>
            <a:ext cx="12120564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5219700"/>
            <a:ext cx="12120564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3684271"/>
            <a:ext cx="12125325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5219700"/>
            <a:ext cx="12125325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655320"/>
            <a:ext cx="9024939" cy="278892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0"/>
            <a:ext cx="15335250" cy="14047472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3444240"/>
            <a:ext cx="9024939" cy="11258552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0"/>
            <a:ext cx="16459200" cy="1360172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88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5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6" indent="0">
              <a:buNone/>
              <a:defRPr sz="5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1"/>
            <a:ext cx="16459200" cy="1931669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250802" tIns="125401" rIns="250802" bIns="1254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1"/>
            <a:ext cx="24688800" cy="10862312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5255242"/>
            <a:ext cx="8686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16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2508016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2508016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1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2508016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2508016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2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70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5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419100" y="2762992"/>
            <a:ext cx="26593800" cy="13030200"/>
          </a:xfrm>
          <a:prstGeom prst="rect">
            <a:avLst/>
          </a:prstGeom>
          <a:noFill/>
          <a:ln w="889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77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Rectangle 167"/>
          <p:cNvSpPr>
            <a:spLocks noChangeArrowheads="1"/>
          </p:cNvSpPr>
          <p:nvPr/>
        </p:nvSpPr>
        <p:spPr bwMode="auto">
          <a:xfrm>
            <a:off x="927960" y="1371599"/>
            <a:ext cx="258696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algn="ctr" defTabSz="2421890">
              <a:spcAft>
                <a:spcPts val="960"/>
              </a:spcAft>
              <a:defRPr/>
            </a:pPr>
            <a:r>
              <a:rPr lang="en-US" sz="3500" dirty="0">
                <a:solidFill>
                  <a:srgbClr val="002060"/>
                </a:solidFill>
                <a:latin typeface="Palatino Linotype" pitchFamily="18" charset="0"/>
              </a:rPr>
              <a:t>Helen Rottier</a:t>
            </a:r>
          </a:p>
          <a:p>
            <a:pPr algn="ctr" defTabSz="2421890">
              <a:spcAft>
                <a:spcPts val="960"/>
              </a:spcAft>
              <a:defRPr/>
            </a:pPr>
            <a:r>
              <a:rPr lang="en-US" sz="3500" dirty="0">
                <a:solidFill>
                  <a:srgbClr val="002060"/>
                </a:solidFill>
                <a:latin typeface="Palatino Linotype" pitchFamily="18" charset="0"/>
              </a:rPr>
              <a:t>University of Illinois at Chicago</a:t>
            </a:r>
          </a:p>
        </p:txBody>
      </p:sp>
      <p:sp>
        <p:nvSpPr>
          <p:cNvPr id="6" name="Rectangle 167"/>
          <p:cNvSpPr>
            <a:spLocks noChangeArrowheads="1"/>
          </p:cNvSpPr>
          <p:nvPr/>
        </p:nvSpPr>
        <p:spPr bwMode="auto">
          <a:xfrm>
            <a:off x="735724" y="0"/>
            <a:ext cx="25908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algn="ctr" defTabSz="2421890">
              <a:spcAft>
                <a:spcPts val="960"/>
              </a:spcAft>
              <a:defRPr/>
            </a:pPr>
            <a:r>
              <a:rPr lang="en-US" sz="6500" dirty="0">
                <a:solidFill>
                  <a:srgbClr val="002060"/>
                </a:solidFill>
                <a:latin typeface="Palatino Linotype" pitchFamily="18" charset="0"/>
              </a:rPr>
              <a:t>Autistic Identity in University Students</a:t>
            </a:r>
            <a:endParaRPr lang="en-US" sz="60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15" name="Rectangle 16"/>
          <p:cNvSpPr txBox="1">
            <a:spLocks noChangeArrowheads="1"/>
          </p:cNvSpPr>
          <p:nvPr/>
        </p:nvSpPr>
        <p:spPr bwMode="auto">
          <a:xfrm>
            <a:off x="710324" y="3600451"/>
            <a:ext cx="6757276" cy="447674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Past research on neurodivergent college students has focused on students who are registered with disability services</a:t>
            </a:r>
            <a:r>
              <a:rPr lang="en-US" sz="1800" b="1" dirty="0">
                <a:solidFill>
                  <a:srgbClr val="002060"/>
                </a:solidFill>
                <a:latin typeface="Palatino Linotype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with a medical diagnosis of autism</a:t>
            </a:r>
            <a:r>
              <a:rPr lang="en-US" sz="1800" baseline="30000" dirty="0">
                <a:solidFill>
                  <a:srgbClr val="002060"/>
                </a:solidFill>
                <a:latin typeface="Palatino Linotype" pitchFamily="18" charset="0"/>
              </a:rPr>
              <a:t>1,2</a:t>
            </a: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However, over 1/3 of neurodivergent students never register with disability services</a:t>
            </a:r>
            <a:r>
              <a:rPr lang="en-US" sz="1800" baseline="30000" dirty="0">
                <a:solidFill>
                  <a:srgbClr val="002060"/>
                </a:solidFill>
                <a:latin typeface="Palatino Linotype" pitchFamily="18" charset="0"/>
              </a:rPr>
              <a:t>3</a:t>
            </a: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 and not all neurodivergent students identify with autism or have a medical diagnosis. These students are then excluded from research and supports.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Postsecondary education is a significant period of identity development, including autistic and neurodivergent identities</a:t>
            </a:r>
            <a:r>
              <a:rPr lang="en-US" sz="1800" baseline="30000" dirty="0">
                <a:solidFill>
                  <a:srgbClr val="002060"/>
                </a:solidFill>
                <a:latin typeface="Palatino Linotype" pitchFamily="18" charset="0"/>
              </a:rPr>
              <a:t>4</a:t>
            </a: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Clinical and research training advises exclusive use of person-first language, despite evidence that many disabled, autistic, and neurodivergent people prefer identity-first language</a:t>
            </a:r>
            <a:r>
              <a:rPr lang="en-US" sz="1800" baseline="30000" dirty="0">
                <a:solidFill>
                  <a:srgbClr val="002060"/>
                </a:solidFill>
                <a:latin typeface="Palatino Linotype" pitchFamily="18" charset="0"/>
              </a:rPr>
              <a:t>5,6</a:t>
            </a: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.</a:t>
            </a: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19951700" y="3600451"/>
            <a:ext cx="6794500" cy="668654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Palatino Linotype" pitchFamily="18" charset="0"/>
              </a:rPr>
              <a:t>Autistic students identify with a wide range of disability identities.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Palatino Linotype" pitchFamily="18" charset="0"/>
              </a:rPr>
              <a:t>Students, especially those who identified as autistic, </a:t>
            </a:r>
            <a:r>
              <a:rPr lang="en-US" sz="1900" b="1" dirty="0">
                <a:solidFill>
                  <a:srgbClr val="002060"/>
                </a:solidFill>
                <a:latin typeface="Palatino Linotype" pitchFamily="18" charset="0"/>
              </a:rPr>
              <a:t>overwhelmingly preferred identity-first language </a:t>
            </a:r>
            <a:r>
              <a:rPr lang="en-US" sz="1900" dirty="0">
                <a:solidFill>
                  <a:srgbClr val="002060"/>
                </a:solidFill>
                <a:latin typeface="Palatino Linotype" pitchFamily="18" charset="0"/>
              </a:rPr>
              <a:t>over person-first language; this preference should be reflected in research, education, and student services.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Palatino Linotype" pitchFamily="18" charset="0"/>
              </a:rPr>
              <a:t>There were notable numbers of students who had no language preference or did not know the difference between identity-first and person-first language.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Palatino Linotype" pitchFamily="18" charset="0"/>
              </a:rPr>
              <a:t>Limitations: The vast majority (85%) of survey respondents identified as white. Further research is necessary to determine whether identity and language preference differs based on race, ethnicity, and cultural background.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Palatino Linotype" pitchFamily="18" charset="0"/>
              </a:rPr>
              <a:t>Future research using this dataset will identify student support and accommodations needs, compare high school and college outcomes, and explore student perspectives of their campus life and experiences.</a:t>
            </a: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19951700" y="2914651"/>
            <a:ext cx="6794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Conclusion</a:t>
            </a:r>
          </a:p>
        </p:txBody>
      </p: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7683500" y="3600450"/>
            <a:ext cx="12001500" cy="120015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0" name="Rectangle 16"/>
          <p:cNvSpPr txBox="1">
            <a:spLocks noChangeArrowheads="1"/>
          </p:cNvSpPr>
          <p:nvPr/>
        </p:nvSpPr>
        <p:spPr bwMode="auto">
          <a:xfrm>
            <a:off x="7683500" y="2914651"/>
            <a:ext cx="12001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Results</a:t>
            </a:r>
          </a:p>
        </p:txBody>
      </p:sp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723900" y="11488781"/>
            <a:ext cx="6757276" cy="4111536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Experiences of Autistic University Students Survey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Distributed via social media, autistic advocacy organizations, university listservs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N = 160 autistic, neurodivergent, or disabled students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Q12: I identify as… (Select all that apply.) disabled or person with disability, autistic or person with autism, person with Asperger’s, neurodivergent, mentally ill, other, none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Q13: I prefer… identity-first language, person-first language, no preference, I do not know the difference between identity-first and person-first language.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Approved by UIC IRB</a:t>
            </a: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723900" y="10804613"/>
            <a:ext cx="6757276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Methods</a:t>
            </a: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 bwMode="auto">
          <a:xfrm>
            <a:off x="710324" y="2914651"/>
            <a:ext cx="6757276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Background</a:t>
            </a:r>
          </a:p>
        </p:txBody>
      </p:sp>
      <p:sp>
        <p:nvSpPr>
          <p:cNvPr id="26" name="Rectangle 16"/>
          <p:cNvSpPr txBox="1">
            <a:spLocks noChangeArrowheads="1"/>
          </p:cNvSpPr>
          <p:nvPr/>
        </p:nvSpPr>
        <p:spPr bwMode="auto">
          <a:xfrm>
            <a:off x="19951700" y="11144250"/>
            <a:ext cx="6794500" cy="188595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1. Gillespie-Lynch, K.,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Bublitz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D.,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Donachie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A., Wong, V., Brooks, P. J., &amp; D'Onofrio, J. (2017). “For a long time our voices have been hushed”: Using student perspectives to develop supports for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neurodiverse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 college students. </a:t>
            </a:r>
            <a:r>
              <a:rPr lang="en-US" sz="8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Frontiers in Psychology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8. </a:t>
            </a:r>
          </a:p>
          <a:p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2. Hillier, A., Goldstein, J., Murphy, D.,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Trietsch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R., Keeves, J., Mendes, E., &amp;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Queenan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A. (2018). Supporting university students with autism spectrum disorder. </a:t>
            </a:r>
            <a:r>
              <a:rPr lang="en-US" sz="8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Autism, 22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(1), 20-28. </a:t>
            </a:r>
          </a:p>
          <a:p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3.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Sarrett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J. C. (2018). Autism and accommodations in higher education: Insights from the autism community. </a:t>
            </a:r>
            <a:r>
              <a:rPr lang="en-US" sz="8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Journal of Autism and Developmental Disorders, 48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(3), 679-693. </a:t>
            </a:r>
          </a:p>
          <a:p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4. Gobbo, K., &amp;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Shmulsky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S. (2016). Autistic identity development and postsecondary education. </a:t>
            </a:r>
            <a:r>
              <a:rPr lang="en-US" sz="8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Disability Studies Quarterly, 36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(3). </a:t>
            </a:r>
          </a:p>
          <a:p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5. </a:t>
            </a:r>
            <a:r>
              <a:rPr lang="en-US" sz="8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Gernsbacher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M. A. (2017). The use of person‐first language in scholarly writing may accentuate stigma. </a:t>
            </a:r>
            <a:r>
              <a:rPr lang="en-US" sz="8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Journal of Child Psychology and Psychiatry, 58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, 859-861.</a:t>
            </a:r>
          </a:p>
          <a:p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6. Sinclair, J. (2013). Why I dislike “person first” language. </a:t>
            </a:r>
            <a:r>
              <a:rPr lang="en-US" sz="8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Autonomy, The Critical Journal of Interdisciplinary Autism Studies, 1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(2). </a:t>
            </a:r>
          </a:p>
          <a:p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7. American Psychiatric Association. (2013). </a:t>
            </a:r>
            <a:r>
              <a:rPr lang="en-US" sz="8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Diagnostic and statistical manual of mental disorders </a:t>
            </a:r>
            <a:r>
              <a:rPr lang="en-US" sz="800" dirty="0">
                <a:solidFill>
                  <a:srgbClr val="002060"/>
                </a:solidFill>
                <a:latin typeface="Palatino Linotype" panose="02040502050505030304" pitchFamily="18" charset="0"/>
              </a:rPr>
              <a:t>(5th ed.). Arlington, VA: American Psychiatric Publishing.</a:t>
            </a:r>
          </a:p>
          <a:p>
            <a:r>
              <a:rPr lang="en-US" dirty="0"/>
              <a:t> </a:t>
            </a:r>
          </a:p>
          <a:p>
            <a:pPr>
              <a:spcBef>
                <a:spcPct val="20000"/>
              </a:spcBef>
              <a:defRPr/>
            </a:pPr>
            <a:endParaRPr lang="en-US" sz="8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7" name="Rectangle 16"/>
          <p:cNvSpPr txBox="1">
            <a:spLocks noChangeArrowheads="1"/>
          </p:cNvSpPr>
          <p:nvPr/>
        </p:nvSpPr>
        <p:spPr bwMode="auto">
          <a:xfrm>
            <a:off x="19951700" y="10458451"/>
            <a:ext cx="6794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References</a:t>
            </a:r>
          </a:p>
        </p:txBody>
      </p:sp>
      <p:sp>
        <p:nvSpPr>
          <p:cNvPr id="28" name="Rectangle 16"/>
          <p:cNvSpPr txBox="1">
            <a:spLocks noChangeArrowheads="1"/>
          </p:cNvSpPr>
          <p:nvPr/>
        </p:nvSpPr>
        <p:spPr bwMode="auto">
          <a:xfrm>
            <a:off x="19951700" y="13887450"/>
            <a:ext cx="6794500" cy="17145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900" dirty="0">
                <a:solidFill>
                  <a:srgbClr val="002060"/>
                </a:solidFill>
                <a:latin typeface="Palatino Linotype" pitchFamily="18" charset="0"/>
              </a:rPr>
              <a:t>This work was supported by the Illinois LEND Program [Grant Number: T73MC11047; U.S. Department of Health and Human Services—Health Resources and Services Administration (HRSA)].</a:t>
            </a:r>
          </a:p>
        </p:txBody>
      </p:sp>
      <p:sp>
        <p:nvSpPr>
          <p:cNvPr id="29" name="Rectangle 16"/>
          <p:cNvSpPr txBox="1">
            <a:spLocks noChangeArrowheads="1"/>
          </p:cNvSpPr>
          <p:nvPr/>
        </p:nvSpPr>
        <p:spPr bwMode="auto">
          <a:xfrm>
            <a:off x="19951700" y="13201651"/>
            <a:ext cx="6794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Acknowledgements</a:t>
            </a: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 bwMode="auto">
          <a:xfrm>
            <a:off x="710324" y="8874965"/>
            <a:ext cx="6757276" cy="1793035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Understand the diversity of disability identities among college students on the autism/neurodivergence spectrum.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Palatino Linotype" pitchFamily="18" charset="0"/>
              </a:rPr>
              <a:t>Identify students’ preferences to inform language use in academic, clinical, research, and social contexts. </a:t>
            </a:r>
          </a:p>
        </p:txBody>
      </p:sp>
      <p:sp>
        <p:nvSpPr>
          <p:cNvPr id="36" name="Rectangle 16"/>
          <p:cNvSpPr txBox="1">
            <a:spLocks noChangeArrowheads="1"/>
          </p:cNvSpPr>
          <p:nvPr/>
        </p:nvSpPr>
        <p:spPr bwMode="auto">
          <a:xfrm>
            <a:off x="710324" y="8189166"/>
            <a:ext cx="6757276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Palatino Linotype" pitchFamily="18" charset="0"/>
              </a:rPr>
              <a:t>Aims</a:t>
            </a:r>
          </a:p>
        </p:txBody>
      </p:sp>
      <p:pic>
        <p:nvPicPr>
          <p:cNvPr id="38" name="Picture 37" descr="LEND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" y="1069086"/>
            <a:ext cx="4408000" cy="133121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396" y="114391"/>
            <a:ext cx="3288424" cy="2495530"/>
          </a:xfrm>
          <a:prstGeom prst="rect">
            <a:avLst/>
          </a:prstGeom>
        </p:spPr>
      </p:pic>
      <p:cxnSp>
        <p:nvCxnSpPr>
          <p:cNvPr id="40" name="Straight Connector 39"/>
          <p:cNvCxnSpPr/>
          <p:nvPr/>
        </p:nvCxnSpPr>
        <p:spPr>
          <a:xfrm>
            <a:off x="9282792" y="1371598"/>
            <a:ext cx="9639300" cy="0"/>
          </a:xfrm>
          <a:prstGeom prst="line">
            <a:avLst/>
          </a:prstGeom>
          <a:ln w="101600">
            <a:solidFill>
              <a:srgbClr val="7EC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15DBB850-5601-4074-B266-C7ED7A2C18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793922"/>
              </p:ext>
            </p:extLst>
          </p:nvPr>
        </p:nvGraphicFramePr>
        <p:xfrm>
          <a:off x="12877800" y="10992595"/>
          <a:ext cx="7223369" cy="441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807C3DA1-4C78-4BC6-B37A-E76869B564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820199"/>
              </p:ext>
            </p:extLst>
          </p:nvPr>
        </p:nvGraphicFramePr>
        <p:xfrm>
          <a:off x="7683500" y="4530515"/>
          <a:ext cx="6286500" cy="482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9599738-D06D-41F1-8C32-FBD79A4792FD}"/>
              </a:ext>
            </a:extLst>
          </p:cNvPr>
          <p:cNvSpPr txBox="1"/>
          <p:nvPr/>
        </p:nvSpPr>
        <p:spPr>
          <a:xfrm>
            <a:off x="13862775" y="3943349"/>
            <a:ext cx="55682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Note: Participants were encouraged to select as many categories as they felt represented their identity and experiences.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Participants who identified as autistic were </a:t>
            </a:r>
            <a:r>
              <a:rPr lang="en-US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more likely 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to identify as disabled (</a:t>
            </a:r>
            <a:r>
              <a:rPr lang="en-US" sz="20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r>
              <a:rPr lang="en-US" sz="2000" i="1" baseline="30000" dirty="0">
                <a:solidFill>
                  <a:srgbClr val="002060"/>
                </a:solidFill>
                <a:latin typeface="Palatino Linotype" panose="02040502050505030304" pitchFamily="18" charset="0"/>
              </a:rPr>
              <a:t>2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(1) =  6.129, </a:t>
            </a:r>
            <a:r>
              <a:rPr lang="en-US" sz="20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p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 = .013) and neurodivergent (</a:t>
            </a:r>
            <a:r>
              <a:rPr lang="en-US" sz="20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r>
              <a:rPr lang="en-US" sz="2000" i="1" baseline="30000" dirty="0">
                <a:solidFill>
                  <a:srgbClr val="002060"/>
                </a:solidFill>
                <a:latin typeface="Palatino Linotype" panose="02040502050505030304" pitchFamily="18" charset="0"/>
              </a:rPr>
              <a:t>2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(1) = 17.203, p &lt; .001) than participants who did not identify as autistic.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Some participants indicated that they were </a:t>
            </a:r>
            <a:r>
              <a:rPr lang="en-US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multiply disabled 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and that while they did identify as disabled or mentally ill, they did not do so based on their autistic identity.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Asperger’s was the </a:t>
            </a:r>
            <a:r>
              <a:rPr lang="en-US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least common identity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, possibly because it was eliminated as a diagnostic category in 2013</a:t>
            </a:r>
            <a:r>
              <a:rPr lang="en-US" sz="2000" baseline="30000" dirty="0">
                <a:solidFill>
                  <a:srgbClr val="002060"/>
                </a:solidFill>
                <a:latin typeface="Palatino Linotype" panose="02040502050505030304" pitchFamily="18" charset="0"/>
              </a:rPr>
              <a:t>7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. However, some individuals maintain strong Asperger’s identities.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Participants also reported identities as mad, chronically ill, temporarily disabled, multiply disabled, and person with a developmental disability.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CD10D3-B28F-4078-8CB7-9BC9BCDB1196}"/>
              </a:ext>
            </a:extLst>
          </p:cNvPr>
          <p:cNvSpPr txBox="1"/>
          <p:nvPr/>
        </p:nvSpPr>
        <p:spPr>
          <a:xfrm>
            <a:off x="7862026" y="10847157"/>
            <a:ext cx="5822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Among all participants, </a:t>
            </a:r>
            <a:r>
              <a:rPr lang="en-US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49% preferred identity-first language 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and only 9% preferred person-first language. A notable percentage of participants had no preference (21%) or did not know the difference (21%).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Participants who identified as autistic were </a:t>
            </a:r>
            <a:r>
              <a:rPr lang="en-US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more likely to prefer identity-first language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 (</a:t>
            </a:r>
            <a:r>
              <a:rPr lang="en-US" sz="20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r>
              <a:rPr lang="en-US" sz="2000" i="1" baseline="30000" dirty="0">
                <a:solidFill>
                  <a:srgbClr val="002060"/>
                </a:solidFill>
                <a:latin typeface="Palatino Linotype" panose="02040502050505030304" pitchFamily="18" charset="0"/>
              </a:rPr>
              <a:t>2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(3) = 10.785, </a:t>
            </a:r>
            <a:r>
              <a:rPr lang="en-US" sz="20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p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 &lt; .001) and </a:t>
            </a:r>
            <a:r>
              <a:rPr lang="en-US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more likely to know the difference 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between identity-first language and person-first language (</a:t>
            </a:r>
            <a:r>
              <a:rPr lang="en-US" sz="20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r>
              <a:rPr lang="en-US" sz="2000" i="1" baseline="30000" dirty="0">
                <a:solidFill>
                  <a:srgbClr val="002060"/>
                </a:solidFill>
                <a:latin typeface="Palatino Linotype" panose="02040502050505030304" pitchFamily="18" charset="0"/>
              </a:rPr>
              <a:t>2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(1)= 12.919, </a:t>
            </a:r>
            <a:r>
              <a:rPr lang="en-US" sz="2000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p</a:t>
            </a:r>
            <a:r>
              <a:rPr lang="en-US" sz="2000" dirty="0">
                <a:solidFill>
                  <a:srgbClr val="002060"/>
                </a:solidFill>
                <a:latin typeface="Palatino Linotype" panose="02040502050505030304" pitchFamily="18" charset="0"/>
              </a:rPr>
              <a:t> &lt; .001) than participants who did not identify as autistic.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B467E5-7417-4DC0-9506-BD79B407E631}"/>
              </a:ext>
            </a:extLst>
          </p:cNvPr>
          <p:cNvCxnSpPr>
            <a:cxnSpLocks/>
          </p:cNvCxnSpPr>
          <p:nvPr/>
        </p:nvCxnSpPr>
        <p:spPr>
          <a:xfrm>
            <a:off x="7683500" y="10631905"/>
            <a:ext cx="12001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935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Paberzs</dc:creator>
  <cp:lastModifiedBy>Rottier, Helen L</cp:lastModifiedBy>
  <cp:revision>58</cp:revision>
  <dcterms:created xsi:type="dcterms:W3CDTF">2010-12-10T16:28:36Z</dcterms:created>
  <dcterms:modified xsi:type="dcterms:W3CDTF">2019-04-16T19:43:15Z</dcterms:modified>
</cp:coreProperties>
</file>