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7432000" cy="16459200"/>
  <p:notesSz cx="6858000" cy="9144000"/>
  <p:defaultTextStyle>
    <a:defPPr>
      <a:defRPr lang="en-US"/>
    </a:defPPr>
    <a:lvl1pPr marL="0" algn="l" defTabSz="2508016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1pPr>
    <a:lvl2pPr marL="1254008" algn="l" defTabSz="2508016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2pPr>
    <a:lvl3pPr marL="2508016" algn="l" defTabSz="2508016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3pPr>
    <a:lvl4pPr marL="3762025" algn="l" defTabSz="2508016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4pPr>
    <a:lvl5pPr marL="5016033" algn="l" defTabSz="2508016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5pPr>
    <a:lvl6pPr marL="6270041" algn="l" defTabSz="2508016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6pPr>
    <a:lvl7pPr marL="7524049" algn="l" defTabSz="2508016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7pPr>
    <a:lvl8pPr marL="8778057" algn="l" defTabSz="2508016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8pPr>
    <a:lvl9pPr marL="10032066" algn="l" defTabSz="2508016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uti Acharya" initials="" lastIdx="11" clrIdx="0"/>
  <p:cmAuthor id="1" name="Sarah" initials="A" lastIdx="8" clrIdx="1"/>
  <p:cmAuthor id="2" name="Acharya, Kruti" initials="AK" lastIdx="10" clrIdx="2">
    <p:extLst>
      <p:ext uri="{19B8F6BF-5375-455C-9EA6-DF929625EA0E}">
        <p15:presenceInfo xmlns:p15="http://schemas.microsoft.com/office/powerpoint/2012/main" userId="S-1-5-21-1454471165-2000478354-1801674531-315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210" d="100"/>
          <a:sy n="210" d="100"/>
        </p:scale>
        <p:origin x="-24936" y="-10216"/>
      </p:cViewPr>
      <p:guideLst>
        <p:guide orient="horz" pos="5184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52451682176101"/>
          <c:y val="0.45066504010942299"/>
          <c:w val="0.32097548317823899"/>
          <c:h val="0.25203455201902603"/>
        </c:manualLayout>
      </c:layout>
      <c:line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591312"/>
        <c:axId val="301572760"/>
      </c:lineChart>
      <c:catAx>
        <c:axId val="2975913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01572760"/>
        <c:crosses val="autoZero"/>
        <c:auto val="1"/>
        <c:lblAlgn val="ctr"/>
        <c:lblOffset val="100"/>
        <c:noMultiLvlLbl val="0"/>
      </c:catAx>
      <c:valAx>
        <c:axId val="301572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7591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DB0DC-CFB4-4ACC-94BE-C3E47584DC4A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3977E-C5C1-4F73-8491-9BFD484A0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2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15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5760" algn="l" defTabSz="7315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1520" algn="l" defTabSz="7315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97280" algn="l" defTabSz="7315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63040" algn="l" defTabSz="7315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28800" algn="l" defTabSz="7315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4560" algn="l" defTabSz="7315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60320" algn="l" defTabSz="7315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26080" algn="l" defTabSz="7315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3977E-C5C1-4F73-8491-9BFD484A024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6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113022"/>
            <a:ext cx="23317200" cy="35280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9326880"/>
            <a:ext cx="1920240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6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7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032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2F8-F46B-42B4-B5EB-4DFEF94DAE19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D15-9A6C-4DDB-B404-CD50D6732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2F8-F46B-42B4-B5EB-4DFEF94DAE19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D15-9A6C-4DDB-B404-CD50D6732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99426" y="2110741"/>
            <a:ext cx="22217064" cy="449389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8716" y="2110741"/>
            <a:ext cx="66203511" cy="44938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2F8-F46B-42B4-B5EB-4DFEF94DAE19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D15-9A6C-4DDB-B404-CD50D6732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2F8-F46B-42B4-B5EB-4DFEF94DAE19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D15-9A6C-4DDB-B404-CD50D6732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10576562"/>
            <a:ext cx="23317200" cy="3268980"/>
          </a:xfrm>
        </p:spPr>
        <p:txBody>
          <a:bodyPr anchor="t"/>
          <a:lstStyle>
            <a:lvl1pPr algn="l">
              <a:defRPr sz="11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6976112"/>
            <a:ext cx="23317200" cy="3600449"/>
          </a:xfrm>
        </p:spPr>
        <p:txBody>
          <a:bodyPr anchor="b"/>
          <a:lstStyle>
            <a:lvl1pPr marL="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1pPr>
            <a:lvl2pPr marL="1254008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2pPr>
            <a:lvl3pPr marL="250801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 marL="376202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5016033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27004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524049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7780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10032066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2F8-F46B-42B4-B5EB-4DFEF94DAE19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D15-9A6C-4DDB-B404-CD50D6732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8714" y="12291061"/>
            <a:ext cx="44210286" cy="34758632"/>
          </a:xfrm>
        </p:spPr>
        <p:txBody>
          <a:bodyPr/>
          <a:lstStyle>
            <a:lvl1pPr>
              <a:defRPr sz="7700"/>
            </a:lvl1pPr>
            <a:lvl2pPr>
              <a:defRPr sz="6600"/>
            </a:lvl2pPr>
            <a:lvl3pPr>
              <a:defRPr sz="55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6202" y="12291061"/>
            <a:ext cx="44210289" cy="34758632"/>
          </a:xfrm>
        </p:spPr>
        <p:txBody>
          <a:bodyPr/>
          <a:lstStyle>
            <a:lvl1pPr>
              <a:defRPr sz="7700"/>
            </a:lvl1pPr>
            <a:lvl2pPr>
              <a:defRPr sz="6600"/>
            </a:lvl2pPr>
            <a:lvl3pPr>
              <a:defRPr sz="55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2F8-F46B-42B4-B5EB-4DFEF94DAE19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D15-9A6C-4DDB-B404-CD50D6732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9131"/>
            <a:ext cx="2468880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3684271"/>
            <a:ext cx="12120564" cy="1535429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54008" indent="0">
              <a:buNone/>
              <a:defRPr sz="5500" b="1"/>
            </a:lvl2pPr>
            <a:lvl3pPr marL="2508016" indent="0">
              <a:buNone/>
              <a:defRPr sz="5000" b="1"/>
            </a:lvl3pPr>
            <a:lvl4pPr marL="3762025" indent="0">
              <a:buNone/>
              <a:defRPr sz="4400" b="1"/>
            </a:lvl4pPr>
            <a:lvl5pPr marL="5016033" indent="0">
              <a:buNone/>
              <a:defRPr sz="4400" b="1"/>
            </a:lvl5pPr>
            <a:lvl6pPr marL="6270041" indent="0">
              <a:buNone/>
              <a:defRPr sz="4400" b="1"/>
            </a:lvl6pPr>
            <a:lvl7pPr marL="7524049" indent="0">
              <a:buNone/>
              <a:defRPr sz="4400" b="1"/>
            </a:lvl7pPr>
            <a:lvl8pPr marL="8778057" indent="0">
              <a:buNone/>
              <a:defRPr sz="4400" b="1"/>
            </a:lvl8pPr>
            <a:lvl9pPr marL="10032066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5219700"/>
            <a:ext cx="12120564" cy="9483092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50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3684271"/>
            <a:ext cx="12125325" cy="1535429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54008" indent="0">
              <a:buNone/>
              <a:defRPr sz="5500" b="1"/>
            </a:lvl2pPr>
            <a:lvl3pPr marL="2508016" indent="0">
              <a:buNone/>
              <a:defRPr sz="5000" b="1"/>
            </a:lvl3pPr>
            <a:lvl4pPr marL="3762025" indent="0">
              <a:buNone/>
              <a:defRPr sz="4400" b="1"/>
            </a:lvl4pPr>
            <a:lvl5pPr marL="5016033" indent="0">
              <a:buNone/>
              <a:defRPr sz="4400" b="1"/>
            </a:lvl5pPr>
            <a:lvl6pPr marL="6270041" indent="0">
              <a:buNone/>
              <a:defRPr sz="4400" b="1"/>
            </a:lvl6pPr>
            <a:lvl7pPr marL="7524049" indent="0">
              <a:buNone/>
              <a:defRPr sz="4400" b="1"/>
            </a:lvl7pPr>
            <a:lvl8pPr marL="8778057" indent="0">
              <a:buNone/>
              <a:defRPr sz="4400" b="1"/>
            </a:lvl8pPr>
            <a:lvl9pPr marL="10032066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5219700"/>
            <a:ext cx="12125325" cy="9483092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50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2F8-F46B-42B4-B5EB-4DFEF94DAE19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D15-9A6C-4DDB-B404-CD50D6732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2F8-F46B-42B4-B5EB-4DFEF94DAE19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D15-9A6C-4DDB-B404-CD50D6732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2F8-F46B-42B4-B5EB-4DFEF94DAE19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D15-9A6C-4DDB-B404-CD50D6732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655320"/>
            <a:ext cx="9024939" cy="2788920"/>
          </a:xfr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655320"/>
            <a:ext cx="15335250" cy="14047472"/>
          </a:xfrm>
        </p:spPr>
        <p:txBody>
          <a:bodyPr/>
          <a:lstStyle>
            <a:lvl1pPr>
              <a:defRPr sz="8800"/>
            </a:lvl1pPr>
            <a:lvl2pPr>
              <a:defRPr sz="7700"/>
            </a:lvl2pPr>
            <a:lvl3pPr>
              <a:defRPr sz="66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3444240"/>
            <a:ext cx="9024939" cy="11258552"/>
          </a:xfrm>
        </p:spPr>
        <p:txBody>
          <a:bodyPr/>
          <a:lstStyle>
            <a:lvl1pPr marL="0" indent="0">
              <a:buNone/>
              <a:defRPr sz="3800"/>
            </a:lvl1pPr>
            <a:lvl2pPr marL="1254008" indent="0">
              <a:buNone/>
              <a:defRPr sz="3300"/>
            </a:lvl2pPr>
            <a:lvl3pPr marL="2508016" indent="0">
              <a:buNone/>
              <a:defRPr sz="2700"/>
            </a:lvl3pPr>
            <a:lvl4pPr marL="3762025" indent="0">
              <a:buNone/>
              <a:defRPr sz="2500"/>
            </a:lvl4pPr>
            <a:lvl5pPr marL="5016033" indent="0">
              <a:buNone/>
              <a:defRPr sz="2500"/>
            </a:lvl5pPr>
            <a:lvl6pPr marL="6270041" indent="0">
              <a:buNone/>
              <a:defRPr sz="2500"/>
            </a:lvl6pPr>
            <a:lvl7pPr marL="7524049" indent="0">
              <a:buNone/>
              <a:defRPr sz="2500"/>
            </a:lvl7pPr>
            <a:lvl8pPr marL="8778057" indent="0">
              <a:buNone/>
              <a:defRPr sz="2500"/>
            </a:lvl8pPr>
            <a:lvl9pPr marL="10032066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2F8-F46B-42B4-B5EB-4DFEF94DAE19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D15-9A6C-4DDB-B404-CD50D6732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11521440"/>
            <a:ext cx="16459200" cy="1360172"/>
          </a:xfr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1470660"/>
            <a:ext cx="16459200" cy="9875520"/>
          </a:xfrm>
        </p:spPr>
        <p:txBody>
          <a:bodyPr/>
          <a:lstStyle>
            <a:lvl1pPr marL="0" indent="0">
              <a:buNone/>
              <a:defRPr sz="8800"/>
            </a:lvl1pPr>
            <a:lvl2pPr marL="1254008" indent="0">
              <a:buNone/>
              <a:defRPr sz="7700"/>
            </a:lvl2pPr>
            <a:lvl3pPr marL="2508016" indent="0">
              <a:buNone/>
              <a:defRPr sz="6600"/>
            </a:lvl3pPr>
            <a:lvl4pPr marL="3762025" indent="0">
              <a:buNone/>
              <a:defRPr sz="5500"/>
            </a:lvl4pPr>
            <a:lvl5pPr marL="5016033" indent="0">
              <a:buNone/>
              <a:defRPr sz="5500"/>
            </a:lvl5pPr>
            <a:lvl6pPr marL="6270041" indent="0">
              <a:buNone/>
              <a:defRPr sz="5500"/>
            </a:lvl6pPr>
            <a:lvl7pPr marL="7524049" indent="0">
              <a:buNone/>
              <a:defRPr sz="5500"/>
            </a:lvl7pPr>
            <a:lvl8pPr marL="8778057" indent="0">
              <a:buNone/>
              <a:defRPr sz="5500"/>
            </a:lvl8pPr>
            <a:lvl9pPr marL="10032066" indent="0">
              <a:buNone/>
              <a:defRPr sz="5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12881611"/>
            <a:ext cx="16459200" cy="1931669"/>
          </a:xfrm>
        </p:spPr>
        <p:txBody>
          <a:bodyPr/>
          <a:lstStyle>
            <a:lvl1pPr marL="0" indent="0">
              <a:buNone/>
              <a:defRPr sz="3800"/>
            </a:lvl1pPr>
            <a:lvl2pPr marL="1254008" indent="0">
              <a:buNone/>
              <a:defRPr sz="3300"/>
            </a:lvl2pPr>
            <a:lvl3pPr marL="2508016" indent="0">
              <a:buNone/>
              <a:defRPr sz="2700"/>
            </a:lvl3pPr>
            <a:lvl4pPr marL="3762025" indent="0">
              <a:buNone/>
              <a:defRPr sz="2500"/>
            </a:lvl4pPr>
            <a:lvl5pPr marL="5016033" indent="0">
              <a:buNone/>
              <a:defRPr sz="2500"/>
            </a:lvl5pPr>
            <a:lvl6pPr marL="6270041" indent="0">
              <a:buNone/>
              <a:defRPr sz="2500"/>
            </a:lvl6pPr>
            <a:lvl7pPr marL="7524049" indent="0">
              <a:buNone/>
              <a:defRPr sz="2500"/>
            </a:lvl7pPr>
            <a:lvl8pPr marL="8778057" indent="0">
              <a:buNone/>
              <a:defRPr sz="2500"/>
            </a:lvl8pPr>
            <a:lvl9pPr marL="10032066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2F8-F46B-42B4-B5EB-4DFEF94DAE19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FD15-9A6C-4DDB-B404-CD50D6732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59131"/>
            <a:ext cx="24688800" cy="2743200"/>
          </a:xfrm>
          <a:prstGeom prst="rect">
            <a:avLst/>
          </a:prstGeom>
        </p:spPr>
        <p:txBody>
          <a:bodyPr vert="horz" lIns="250802" tIns="125401" rIns="250802" bIns="12540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840481"/>
            <a:ext cx="24688800" cy="10862312"/>
          </a:xfrm>
          <a:prstGeom prst="rect">
            <a:avLst/>
          </a:prstGeom>
        </p:spPr>
        <p:txBody>
          <a:bodyPr vert="horz" lIns="250802" tIns="125401" rIns="250802" bIns="1254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15255242"/>
            <a:ext cx="6400800" cy="876300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l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E72F8-F46B-42B4-B5EB-4DFEF94DAE19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15255242"/>
            <a:ext cx="8686800" cy="876300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ct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15255242"/>
            <a:ext cx="6400800" cy="876300"/>
          </a:xfrm>
          <a:prstGeom prst="rect">
            <a:avLst/>
          </a:prstGeom>
        </p:spPr>
        <p:txBody>
          <a:bodyPr vert="horz" lIns="250802" tIns="125401" rIns="250802" bIns="125401" rtlCol="0" anchor="ctr"/>
          <a:lstStyle>
            <a:lvl1pPr algn="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3FD15-9A6C-4DDB-B404-CD50D6732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08016" rtl="0" eaLnBrk="1" latinLnBrk="0" hangingPunct="1">
        <a:spcBef>
          <a:spcPct val="0"/>
        </a:spcBef>
        <a:buNone/>
        <a:defRPr sz="1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0506" indent="-940506" algn="l" defTabSz="2508016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63" indent="-783755" algn="l" defTabSz="2508016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1" indent="-627004" algn="l" defTabSz="2508016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9029" indent="-627004" algn="l" defTabSz="2508016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037" indent="-627004" algn="l" defTabSz="2508016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7045" indent="-627004" algn="l" defTabSz="2508016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1053" indent="-627004" algn="l" defTabSz="2508016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5062" indent="-627004" algn="l" defTabSz="2508016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9070" indent="-627004" algn="l" defTabSz="2508016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16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254008" algn="l" defTabSz="2508016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508016" algn="l" defTabSz="2508016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762025" algn="l" defTabSz="2508016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5016033" algn="l" defTabSz="2508016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6270041" algn="l" defTabSz="2508016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6pPr>
      <a:lvl7pPr marL="7524049" algn="l" defTabSz="2508016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8778057" algn="l" defTabSz="2508016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2066" algn="l" defTabSz="2508016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.xml"/><Relationship Id="rId7" Type="http://schemas.openxmlformats.org/officeDocument/2006/relationships/image" Target="../media/image4.tiff"/><Relationship Id="rId12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://www.cyberdriveillinois.com/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 txBox="1">
            <a:spLocks noChangeArrowheads="1"/>
          </p:cNvSpPr>
          <p:nvPr/>
        </p:nvSpPr>
        <p:spPr bwMode="auto">
          <a:xfrm>
            <a:off x="419100" y="2743201"/>
            <a:ext cx="26593800" cy="13030200"/>
          </a:xfrm>
          <a:prstGeom prst="rect">
            <a:avLst/>
          </a:prstGeom>
          <a:noFill/>
          <a:ln w="889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260774" tIns="260774" rIns="260774" bIns="260774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77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ectangle 167"/>
          <p:cNvSpPr>
            <a:spLocks noChangeArrowheads="1"/>
          </p:cNvSpPr>
          <p:nvPr/>
        </p:nvSpPr>
        <p:spPr bwMode="auto">
          <a:xfrm>
            <a:off x="29778026" y="-1862738"/>
            <a:ext cx="8525764" cy="29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42297" tIns="121148" rIns="242297" bIns="121148" anchor="ctr"/>
          <a:lstStyle/>
          <a:p>
            <a:pPr algn="ctr" defTabSz="2421890">
              <a:spcAft>
                <a:spcPts val="960"/>
              </a:spcAft>
              <a:defRPr/>
            </a:pPr>
            <a:r>
              <a:rPr lang="en-US" sz="3500" dirty="0">
                <a:solidFill>
                  <a:srgbClr val="002060"/>
                </a:solidFill>
                <a:latin typeface="Palatino Linotype" pitchFamily="18" charset="0"/>
              </a:rPr>
              <a:t>[Name]</a:t>
            </a:r>
          </a:p>
          <a:p>
            <a:pPr algn="ctr" defTabSz="2421890">
              <a:spcAft>
                <a:spcPts val="960"/>
              </a:spcAft>
              <a:defRPr/>
            </a:pPr>
            <a:r>
              <a:rPr lang="en-US" sz="3500" dirty="0">
                <a:solidFill>
                  <a:srgbClr val="002060"/>
                </a:solidFill>
                <a:latin typeface="Palatino Linotype" pitchFamily="18" charset="0"/>
              </a:rPr>
              <a:t>[University]</a:t>
            </a:r>
          </a:p>
        </p:txBody>
      </p:sp>
      <p:sp>
        <p:nvSpPr>
          <p:cNvPr id="6" name="Rectangle 167"/>
          <p:cNvSpPr>
            <a:spLocks noChangeArrowheads="1"/>
          </p:cNvSpPr>
          <p:nvPr/>
        </p:nvSpPr>
        <p:spPr bwMode="auto">
          <a:xfrm>
            <a:off x="5257800" y="533400"/>
            <a:ext cx="17145000" cy="347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42297" tIns="121148" rIns="242297" bIns="121148" anchor="ctr"/>
          <a:lstStyle/>
          <a:p>
            <a:pPr algn="ctr"/>
            <a:r>
              <a:rPr lang="en-US" sz="4000" b="1" dirty="0">
                <a:latin typeface="Palatino Linotype" charset="0"/>
                <a:ea typeface="Palatino Linotype" charset="0"/>
                <a:cs typeface="Palatino Linotype" charset="0"/>
              </a:rPr>
              <a:t>Wandering and Elopement in Children with Autism Spectrum Disorder</a:t>
            </a:r>
          </a:p>
          <a:p>
            <a:pPr algn="ctr"/>
            <a:r>
              <a:rPr lang="en-US" sz="4000" dirty="0">
                <a:latin typeface="Palatino Linotype" charset="0"/>
                <a:ea typeface="Palatino Linotype" charset="0"/>
                <a:cs typeface="Palatino Linotype" charset="0"/>
              </a:rPr>
              <a:t>A Systematic Review</a:t>
            </a:r>
          </a:p>
          <a:p>
            <a:pPr algn="ctr"/>
            <a:endParaRPr lang="en-US" sz="2400" i="1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ctr"/>
            <a:r>
              <a:rPr lang="en-US" sz="3200" i="1" dirty="0" err="1">
                <a:latin typeface="Palatino Linotype" charset="0"/>
                <a:ea typeface="Palatino Linotype" charset="0"/>
                <a:cs typeface="Palatino Linotype" charset="0"/>
              </a:rPr>
              <a:t>Tanuja</a:t>
            </a:r>
            <a:r>
              <a:rPr lang="en-US" sz="3200" i="1" dirty="0">
                <a:latin typeface="Palatino Linotype" charset="0"/>
                <a:ea typeface="Palatino Linotype" charset="0"/>
                <a:cs typeface="Palatino Linotype" charset="0"/>
              </a:rPr>
              <a:t> Kothinti, Penny Hartwell, </a:t>
            </a:r>
            <a:r>
              <a:rPr lang="en-US" sz="3200" i="1" dirty="0" err="1">
                <a:latin typeface="Palatino Linotype" charset="0"/>
                <a:ea typeface="Palatino Linotype" charset="0"/>
                <a:cs typeface="Palatino Linotype" charset="0"/>
              </a:rPr>
              <a:t>Feifei</a:t>
            </a:r>
            <a:r>
              <a:rPr lang="en-US" sz="3200" i="1" dirty="0">
                <a:latin typeface="Palatino Linotype" charset="0"/>
                <a:ea typeface="Palatino Linotype" charset="0"/>
                <a:cs typeface="Palatino Linotype" charset="0"/>
              </a:rPr>
              <a:t> Chen</a:t>
            </a:r>
          </a:p>
          <a:p>
            <a:pPr algn="ctr"/>
            <a:br>
              <a:rPr lang="en-US" sz="4000" dirty="0">
                <a:latin typeface="Palatino Linotype" charset="0"/>
                <a:ea typeface="Palatino Linotype" charset="0"/>
                <a:cs typeface="Palatino Linotype" charset="0"/>
              </a:rPr>
            </a:br>
            <a:br>
              <a:rPr lang="en-US" sz="4000" dirty="0">
                <a:latin typeface="Palatino Linotype" charset="0"/>
                <a:ea typeface="Palatino Linotype" charset="0"/>
                <a:cs typeface="Palatino Linotype" charset="0"/>
              </a:rPr>
            </a:br>
            <a:endParaRPr lang="en-US" sz="40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15" name="Rectangle 16"/>
          <p:cNvSpPr txBox="1">
            <a:spLocks noChangeArrowheads="1"/>
          </p:cNvSpPr>
          <p:nvPr/>
        </p:nvSpPr>
        <p:spPr bwMode="auto">
          <a:xfrm>
            <a:off x="710324" y="3398643"/>
            <a:ext cx="6757276" cy="40963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260774" tIns="260774" rIns="260774" bIns="260774" numCol="1" rtlCol="0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342900" indent="-342900" fontAlgn="base">
              <a:lnSpc>
                <a:spcPct val="120000"/>
              </a:lnSpc>
              <a:spcAft>
                <a:spcPts val="500"/>
              </a:spcAft>
              <a:buFont typeface="Arial"/>
              <a:buChar char="•"/>
            </a:pPr>
            <a:r>
              <a:rPr lang="en-US" sz="62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Wandering and elopement (i.e. leaving supervision without permission and running away from safe spaces) occur frequently in children with Autism spectrum disorder(ASD).  </a:t>
            </a:r>
          </a:p>
          <a:p>
            <a:pPr marL="342900" indent="-342900" fontAlgn="base">
              <a:lnSpc>
                <a:spcPct val="120000"/>
              </a:lnSpc>
              <a:spcAft>
                <a:spcPts val="500"/>
              </a:spcAft>
              <a:buFont typeface="Arial"/>
              <a:buChar char="•"/>
            </a:pPr>
            <a:r>
              <a:rPr lang="en-US" sz="62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These behaviors pose a great risk for morbidity and mortality to children with ASD and is a major concern for their parents.</a:t>
            </a:r>
            <a:r>
              <a:rPr lang="en-US" sz="6200" baseline="30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en-US" sz="62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</a:p>
          <a:p>
            <a:pPr marL="342900" indent="-342900" fontAlgn="base">
              <a:lnSpc>
                <a:spcPct val="120000"/>
              </a:lnSpc>
              <a:spcAft>
                <a:spcPts val="500"/>
              </a:spcAft>
              <a:buFont typeface="Arial" charset="0"/>
              <a:buChar char="•"/>
            </a:pPr>
            <a:r>
              <a:rPr lang="en-US" sz="62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There is a need for evidence-based practice in the treatment of elopement in individuals with ASD. </a:t>
            </a:r>
          </a:p>
          <a:p>
            <a:pPr>
              <a:spcBef>
                <a:spcPct val="20000"/>
              </a:spcBef>
              <a:defRPr/>
            </a:pPr>
            <a:endParaRPr lang="en-US" sz="1900" dirty="0">
              <a:solidFill>
                <a:schemeClr val="tx2">
                  <a:lumMod val="75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17" name="Rectangle 16"/>
          <p:cNvSpPr txBox="1">
            <a:spLocks noChangeArrowheads="1"/>
          </p:cNvSpPr>
          <p:nvPr/>
        </p:nvSpPr>
        <p:spPr bwMode="auto">
          <a:xfrm>
            <a:off x="19951700" y="3398644"/>
            <a:ext cx="6794500" cy="48634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260774" tIns="260774" rIns="260774" bIns="260774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base">
              <a:spcAft>
                <a:spcPts val="500"/>
              </a:spcAft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Translate the Advocate IL Masonic website page, “Autism, Wandering and Elopement”  into Telugu, Gujarati, Chinese, and Polish languages. </a:t>
            </a:r>
          </a:p>
          <a:p>
            <a:pPr marL="342900" indent="-342900" fontAlgn="base">
              <a:spcAft>
                <a:spcPts val="500"/>
              </a:spcAft>
              <a:buFont typeface="Arial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 fontAlgn="base">
              <a:spcAft>
                <a:spcPts val="500"/>
              </a:spcAft>
              <a:buFont typeface="Arial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 fontAlgn="base">
              <a:spcAft>
                <a:spcPts val="500"/>
              </a:spcAft>
              <a:buFont typeface="Arial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 fontAlgn="base">
              <a:spcAft>
                <a:spcPts val="500"/>
              </a:spcAft>
              <a:buFont typeface="Arial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 fontAlgn="base">
              <a:spcAft>
                <a:spcPts val="500"/>
              </a:spcAft>
              <a:buFont typeface="Arial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 fontAlgn="base">
              <a:spcAft>
                <a:spcPts val="500"/>
              </a:spcAft>
              <a:buFont typeface="Arial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fontAlgn="base">
              <a:spcAft>
                <a:spcPts val="500"/>
              </a:spcAft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 fontAlgn="base">
              <a:spcAft>
                <a:spcPts val="500"/>
              </a:spcAft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Provide families with National Autism Association’s Big Red Safety Box</a:t>
            </a:r>
          </a:p>
          <a:p>
            <a:pPr marL="342900" indent="-342900" fontAlgn="base">
              <a:spcAft>
                <a:spcPts val="500"/>
              </a:spcAft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Help families apply for a disability placard </a:t>
            </a:r>
          </a:p>
          <a:p>
            <a:pPr marL="342900" indent="-342900" fontAlgn="base">
              <a:spcAft>
                <a:spcPts val="500"/>
              </a:spcAft>
              <a:buFont typeface="Arial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19951700" y="2914652"/>
            <a:ext cx="6794500" cy="483992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260774" tIns="260774" rIns="260774" bIns="26077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Awareness Strategies </a:t>
            </a:r>
          </a:p>
        </p:txBody>
      </p:sp>
      <p:sp>
        <p:nvSpPr>
          <p:cNvPr id="19" name="Rectangle 16"/>
          <p:cNvSpPr txBox="1">
            <a:spLocks noChangeArrowheads="1"/>
          </p:cNvSpPr>
          <p:nvPr/>
        </p:nvSpPr>
        <p:spPr bwMode="auto">
          <a:xfrm>
            <a:off x="7613650" y="11101247"/>
            <a:ext cx="6046069" cy="43998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260774" tIns="260774" rIns="260774" bIns="260774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fontAlgn="base">
              <a:spcAft>
                <a:spcPts val="500"/>
              </a:spcAft>
              <a:buFont typeface="Arial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16" name="Rectangle 16"/>
          <p:cNvSpPr txBox="1">
            <a:spLocks noChangeArrowheads="1"/>
          </p:cNvSpPr>
          <p:nvPr/>
        </p:nvSpPr>
        <p:spPr bwMode="auto">
          <a:xfrm>
            <a:off x="710324" y="2914652"/>
            <a:ext cx="6757276" cy="483992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260774" tIns="260774" rIns="260774" bIns="26077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Background</a:t>
            </a:r>
          </a:p>
        </p:txBody>
      </p:sp>
      <p:sp>
        <p:nvSpPr>
          <p:cNvPr id="26" name="Rectangle 16"/>
          <p:cNvSpPr txBox="1">
            <a:spLocks noChangeArrowheads="1"/>
          </p:cNvSpPr>
          <p:nvPr/>
        </p:nvSpPr>
        <p:spPr bwMode="auto">
          <a:xfrm>
            <a:off x="19951700" y="8746051"/>
            <a:ext cx="6794500" cy="215970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260774" tIns="260774" rIns="260774" bIns="260774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342900" indent="-342900">
              <a:buAutoNum type="arabicPeriod"/>
            </a:pPr>
            <a:r>
              <a:rPr lang="en-US" sz="4000" i="1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American Psychiatric Association. Diagnostic and statistical manual of mental disorders. 5th ed. </a:t>
            </a:r>
            <a:r>
              <a:rPr lang="en-US" sz="4000" i="1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Arlington, VA: American Psychiatric Association; 2013. </a:t>
            </a:r>
          </a:p>
          <a:p>
            <a:pPr marL="342900" indent="-342900">
              <a:buAutoNum type="arabicPeriod"/>
            </a:pPr>
            <a:r>
              <a:rPr lang="en-US" sz="4000" i="1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McLaughlin </a:t>
            </a:r>
            <a:r>
              <a:rPr lang="en-US" sz="4000" i="1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L, </a:t>
            </a:r>
            <a:r>
              <a:rPr lang="en-US" sz="4000" i="1" dirty="0" err="1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Keim</a:t>
            </a:r>
            <a:r>
              <a:rPr lang="en-US" sz="4000" i="1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 SA, </a:t>
            </a:r>
            <a:r>
              <a:rPr lang="en-US" sz="4000" i="1" dirty="0" err="1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Adesman</a:t>
            </a:r>
            <a:r>
              <a:rPr lang="en-US" sz="4000" i="1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 A. Wandering by Children with Autism Spectrum Disorder: Key Clinical Factors and the Role of Schools and Pediatricians, J Dev </a:t>
            </a:r>
            <a:r>
              <a:rPr lang="en-US" sz="4000" i="1" dirty="0" err="1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Behav</a:t>
            </a:r>
            <a:r>
              <a:rPr lang="en-US" sz="4000" i="1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en-US" sz="4000" i="1" dirty="0" err="1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Pediatr</a:t>
            </a:r>
            <a:r>
              <a:rPr lang="en-US" sz="4000" i="1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. 2018 Sep;39(7):538–546.</a:t>
            </a:r>
          </a:p>
          <a:p>
            <a:pPr marL="342900" indent="-342900">
              <a:buAutoNum type="arabicPeriod"/>
            </a:pPr>
            <a:r>
              <a:rPr lang="en-US" sz="4000" i="1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Anderson C, Law K, Daniels A, et al. Occurrence and family impact of elopement in children with autism spectrum disorders. Pediatrics. 2012 November; 130(5): 870–877.</a:t>
            </a:r>
          </a:p>
          <a:p>
            <a:pPr marL="342900" indent="-342900">
              <a:buAutoNum type="arabicPeriod"/>
            </a:pPr>
            <a:r>
              <a:rPr lang="en-US" sz="4000" i="1" dirty="0" err="1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McIlwain</a:t>
            </a:r>
            <a:r>
              <a:rPr lang="en-US" sz="4000" i="1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 L, Fournier W. Mortality &amp; Risk In ASD Wandering/Elopement 2011-2016 National Autism Association. MARCH 2017. </a:t>
            </a:r>
          </a:p>
          <a:p>
            <a:pPr marL="342900" indent="-342900">
              <a:buAutoNum type="arabicPeriod"/>
            </a:pPr>
            <a:r>
              <a:rPr lang="en-US" sz="4000" i="1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 Nathan A Call et al. Clinical outcomes of behavioral treatments for elopement in individuals with autism spectrum disorder and other developmental disabilities. Autism 2017, Vol. 21(3) 375–379.</a:t>
            </a:r>
          </a:p>
          <a:p>
            <a:pPr marL="342900" indent="-342900">
              <a:buAutoNum type="arabicPeriod"/>
            </a:pPr>
            <a:r>
              <a:rPr lang="en-US" sz="4000" i="1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Boyle MA, Adamson RM. Systematic Review of Functional Analysis and Treatment of Elopement (2000–2015). </a:t>
            </a:r>
            <a:r>
              <a:rPr lang="en-US" sz="4000" i="1" dirty="0" err="1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Behav</a:t>
            </a:r>
            <a:r>
              <a:rPr lang="en-US" sz="4000" i="1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 Analysis Practice (2017) 10:375–385.</a:t>
            </a:r>
          </a:p>
          <a:p>
            <a:pPr marL="342900" indent="-342900">
              <a:buAutoNum type="arabicPeriod"/>
            </a:pPr>
            <a:r>
              <a:rPr lang="en-US" sz="4000" i="1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 Lang R et al. Treatment of elopement in individuals with developmental disabilities: A systematic review. Research in Developmental Disabilities 30(2009) 670–681.</a:t>
            </a:r>
          </a:p>
          <a:p>
            <a:pPr marL="342900" indent="-342900">
              <a:buAutoNum type="arabicPeriod"/>
            </a:pPr>
            <a:r>
              <a:rPr lang="en-US" sz="4000" i="1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Autism, Wandering and Elopement. Advocate Illinois Masonic website in English and Spanish. https://</a:t>
            </a:r>
            <a:r>
              <a:rPr lang="en-US" sz="4000" i="1" dirty="0" err="1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www.advocatechildrenshospital.com</a:t>
            </a:r>
            <a:r>
              <a:rPr lang="en-US" sz="4000" i="1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/care-and-treatment/injury-prevention/autism-wandering-elopement/https://</a:t>
            </a:r>
            <a:r>
              <a:rPr lang="en-US" sz="4000" i="1" dirty="0" err="1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www.advocatechildrenshospital.com</a:t>
            </a:r>
            <a:r>
              <a:rPr lang="en-US" sz="4000" i="1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/care-and-treatment/injury-prevention/autism-wandering-elopement/autism-wandering-</a:t>
            </a:r>
            <a:r>
              <a:rPr lang="en-US" sz="4000" i="1" dirty="0" err="1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spanish</a:t>
            </a:r>
            <a:r>
              <a:rPr lang="en-US" sz="4000" i="1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-version. Accessed April25, 2019.</a:t>
            </a:r>
          </a:p>
          <a:p>
            <a:endParaRPr lang="en-US" sz="1800" i="1" dirty="0">
              <a:solidFill>
                <a:schemeClr val="tx2">
                  <a:lumMod val="75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27" name="Rectangle 16"/>
          <p:cNvSpPr txBox="1">
            <a:spLocks noChangeArrowheads="1"/>
          </p:cNvSpPr>
          <p:nvPr/>
        </p:nvSpPr>
        <p:spPr bwMode="auto">
          <a:xfrm>
            <a:off x="19951700" y="8458200"/>
            <a:ext cx="6794500" cy="483992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260774" tIns="260774" rIns="260774" bIns="26077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References</a:t>
            </a:r>
          </a:p>
        </p:txBody>
      </p:sp>
      <p:sp>
        <p:nvSpPr>
          <p:cNvPr id="28" name="Rectangle 16"/>
          <p:cNvSpPr txBox="1">
            <a:spLocks noChangeArrowheads="1"/>
          </p:cNvSpPr>
          <p:nvPr/>
        </p:nvSpPr>
        <p:spPr bwMode="auto">
          <a:xfrm>
            <a:off x="19951700" y="11778541"/>
            <a:ext cx="6794500" cy="38424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260774" tIns="260774" rIns="260774" bIns="260774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This work was supported by the Illinois LEND Program [Grant Number: T73MC11047; U.S. Department of Health and Human Services—Health Resources and Services Administration (HRSA)].</a:t>
            </a:r>
          </a:p>
          <a:p>
            <a:pPr>
              <a:spcBef>
                <a:spcPct val="20000"/>
              </a:spcBef>
              <a:defRPr/>
            </a:pP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We would like to acknowledge the following individuals and groups without whom this research would not be possible: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Advocate Children’s Hospital, the Pediatric Developmental Center at Illinois Masonic Medical Center; University of Chicago, Comer Children’s Hospital, University of Illinois at Chicago Disability and Human Development; Dr. Sarah Bauer; Dr. Sarah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Sobotka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;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Alix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McNul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; Dr.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Kruti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 Acharya;  Dr. Ann Cutler; Dr. Michael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Msall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.  </a:t>
            </a:r>
          </a:p>
        </p:txBody>
      </p:sp>
      <p:sp>
        <p:nvSpPr>
          <p:cNvPr id="29" name="Rectangle 16"/>
          <p:cNvSpPr txBox="1">
            <a:spLocks noChangeArrowheads="1"/>
          </p:cNvSpPr>
          <p:nvPr/>
        </p:nvSpPr>
        <p:spPr bwMode="auto">
          <a:xfrm>
            <a:off x="19951700" y="11478768"/>
            <a:ext cx="6794500" cy="484632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260774" tIns="260774" rIns="260774" bIns="26077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Acknowledgements</a:t>
            </a:r>
          </a:p>
        </p:txBody>
      </p: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568063537"/>
              </p:ext>
            </p:extLst>
          </p:nvPr>
        </p:nvGraphicFramePr>
        <p:xfrm>
          <a:off x="28350633" y="23109405"/>
          <a:ext cx="9736667" cy="500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tangle 16"/>
          <p:cNvSpPr txBox="1">
            <a:spLocks noChangeArrowheads="1"/>
          </p:cNvSpPr>
          <p:nvPr/>
        </p:nvSpPr>
        <p:spPr bwMode="auto">
          <a:xfrm>
            <a:off x="710324" y="7495040"/>
            <a:ext cx="6757276" cy="2438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260774" tIns="260774" rIns="260774" bIns="260774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/>
                <a:cs typeface="Palatino Linotype"/>
              </a:rPr>
              <a:t>Our aim was to conduct a systematic review to answer the following questions: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/>
                <a:cs typeface="Palatino Linotype"/>
              </a:rPr>
              <a:t>What is known about elopement and wandering behaviors in individuals with ASD?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/>
                <a:cs typeface="Palatino Linotype"/>
              </a:rPr>
              <a:t>What are the effective intervention strategies for elopement and wandering?</a:t>
            </a:r>
          </a:p>
        </p:txBody>
      </p:sp>
      <p:sp>
        <p:nvSpPr>
          <p:cNvPr id="36" name="Rectangle 16"/>
          <p:cNvSpPr txBox="1">
            <a:spLocks noChangeArrowheads="1"/>
          </p:cNvSpPr>
          <p:nvPr/>
        </p:nvSpPr>
        <p:spPr bwMode="auto">
          <a:xfrm>
            <a:off x="710324" y="6928975"/>
            <a:ext cx="6757276" cy="484632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260774" tIns="260774" rIns="260774" bIns="26077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Aims</a:t>
            </a:r>
          </a:p>
        </p:txBody>
      </p:sp>
      <p:pic>
        <p:nvPicPr>
          <p:cNvPr id="38" name="Picture 37" descr="LEND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1447800"/>
            <a:ext cx="3431931" cy="103644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76200"/>
            <a:ext cx="2648319" cy="2009765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9213850" y="1676400"/>
            <a:ext cx="9639300" cy="0"/>
          </a:xfrm>
          <a:prstGeom prst="line">
            <a:avLst/>
          </a:prstGeom>
          <a:ln w="101600">
            <a:solidFill>
              <a:srgbClr val="7EC2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lh6.googleusercontent.com/chwwq8qHMjxBC9KOdFCrroKwxBkH4jpn5A2yU9VPKtON06v7mhs-4L0ardRPG7OzuWlyqQYRSE6d9G8WTLR0FVX-L1UYorQfR3j3BiygCfnf8kxPUap-RbuPBo-1_CexzC2zKqVcFW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00" y="247650"/>
            <a:ext cx="4814837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13871928"/>
            <a:ext cx="4981759" cy="16291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50400" y="6932974"/>
            <a:ext cx="2209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>
                <a:latin typeface="Palatino Linotype" charset="0"/>
                <a:ea typeface="Palatino Linotype" charset="0"/>
                <a:cs typeface="Palatino Linotype" charset="0"/>
              </a:rPr>
              <a:t>National Autism Association's Big Red Safety Box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971800"/>
            <a:ext cx="6516267" cy="8488558"/>
          </a:xfrm>
          <a:prstGeom prst="rect">
            <a:avLst/>
          </a:prstGeom>
        </p:spPr>
      </p:pic>
      <p:sp>
        <p:nvSpPr>
          <p:cNvPr id="43" name="Rectangle 16"/>
          <p:cNvSpPr txBox="1">
            <a:spLocks noChangeArrowheads="1"/>
          </p:cNvSpPr>
          <p:nvPr/>
        </p:nvSpPr>
        <p:spPr bwMode="auto">
          <a:xfrm>
            <a:off x="710324" y="9962472"/>
            <a:ext cx="6757276" cy="483992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260774" tIns="260774" rIns="260774" bIns="26077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Method</a:t>
            </a:r>
          </a:p>
        </p:txBody>
      </p:sp>
      <p:sp>
        <p:nvSpPr>
          <p:cNvPr id="47" name="Rectangle 16"/>
          <p:cNvSpPr txBox="1">
            <a:spLocks noChangeArrowheads="1"/>
          </p:cNvSpPr>
          <p:nvPr/>
        </p:nvSpPr>
        <p:spPr bwMode="auto">
          <a:xfrm>
            <a:off x="703536" y="10446464"/>
            <a:ext cx="6757276" cy="41077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260774" tIns="260774" rIns="260774" bIns="260774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This systematic literature review was guided by Preferred Reporting Items for Systematic Review and Meta-Analysis (PRISMA) guidelines.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Searched PubMed,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PsycINFO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, Scopus and manual searches of journals to locate articles written in English and published in peer-reviewed journals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Inclusion criteria: </a:t>
            </a:r>
          </a:p>
          <a:p>
            <a:pPr marL="1596908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A research that had an intervention or strategy for elopement</a:t>
            </a:r>
          </a:p>
          <a:p>
            <a:pPr marL="1596908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At least one participant with ASD</a:t>
            </a:r>
          </a:p>
          <a:p>
            <a:pPr>
              <a:spcBef>
                <a:spcPct val="20000"/>
              </a:spcBef>
              <a:defRPr/>
            </a:pPr>
            <a:endParaRPr lang="en-US" sz="1900" dirty="0">
              <a:solidFill>
                <a:schemeClr val="tx2">
                  <a:lumMod val="75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49" name="Rectangle 16"/>
          <p:cNvSpPr txBox="1">
            <a:spLocks noChangeArrowheads="1"/>
          </p:cNvSpPr>
          <p:nvPr/>
        </p:nvSpPr>
        <p:spPr bwMode="auto">
          <a:xfrm>
            <a:off x="14033246" y="2900264"/>
            <a:ext cx="5586984" cy="484632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260774" tIns="260774" rIns="260774" bIns="26077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Results</a:t>
            </a:r>
          </a:p>
        </p:txBody>
      </p:sp>
      <p:sp>
        <p:nvSpPr>
          <p:cNvPr id="52" name="Rectangle 16"/>
          <p:cNvSpPr txBox="1">
            <a:spLocks noChangeArrowheads="1"/>
          </p:cNvSpPr>
          <p:nvPr/>
        </p:nvSpPr>
        <p:spPr bwMode="auto">
          <a:xfrm>
            <a:off x="13996416" y="3436299"/>
            <a:ext cx="5586984" cy="85442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260774" tIns="260774" rIns="260774" bIns="260774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fontAlgn="base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The systematic review yielded 14 studies, which provided intervention to a total of 33 participants.</a:t>
            </a:r>
          </a:p>
          <a:p>
            <a:pPr marL="1033463" lvl="1" indent="-339725" fontAlgn="base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Sample size of 1-9 participants</a:t>
            </a:r>
          </a:p>
          <a:p>
            <a:pPr marL="1033463" lvl="1" indent="-339725" fontAlgn="base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12 studies included only 3 participants or less. </a:t>
            </a:r>
          </a:p>
          <a:p>
            <a:pPr marL="1033463" lvl="1" indent="-339725" fontAlgn="base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Each of the study had at least one participant with a diagnosis of ASD.</a:t>
            </a:r>
          </a:p>
          <a:p>
            <a:pPr marL="1033463" lvl="1" indent="-339725" fontAlgn="base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Age range of 3-29 years old</a:t>
            </a:r>
          </a:p>
          <a:p>
            <a:pPr marL="693738" lvl="1" fontAlgn="base"/>
            <a:endParaRPr lang="en-US" sz="2000" dirty="0">
              <a:solidFill>
                <a:schemeClr val="tx2">
                  <a:lumMod val="75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 fontAlgn="base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The most common interventions and components of interventions among the studies included were: functional communication training, differential reinforcement, extinction, response blocking, and token economy. </a:t>
            </a:r>
          </a:p>
          <a:p>
            <a:pPr fontAlgn="base"/>
            <a:endParaRPr lang="en-US" sz="2000" dirty="0">
              <a:solidFill>
                <a:schemeClr val="tx2">
                  <a:lumMod val="75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 fontAlgn="base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Physical barriers were the most commonly used interventions by parents. </a:t>
            </a:r>
          </a:p>
          <a:p>
            <a:pPr fontAlgn="base"/>
            <a:endParaRPr lang="en-US" sz="2000" dirty="0">
              <a:solidFill>
                <a:schemeClr val="tx2">
                  <a:lumMod val="75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 fontAlgn="base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Overall, 71.4% of the studies reported positive outcomes and 28.5% reported mixed outcomes. No studies reported negative outcomes. </a:t>
            </a:r>
          </a:p>
        </p:txBody>
      </p:sp>
      <p:sp>
        <p:nvSpPr>
          <p:cNvPr id="55" name="Rectangle 16"/>
          <p:cNvSpPr txBox="1">
            <a:spLocks noChangeArrowheads="1"/>
          </p:cNvSpPr>
          <p:nvPr/>
        </p:nvSpPr>
        <p:spPr bwMode="auto">
          <a:xfrm>
            <a:off x="7775728" y="11477000"/>
            <a:ext cx="11887200" cy="484632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260774" tIns="260774" rIns="260774" bIns="26077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Palatino Linotype" pitchFamily="18" charset="0"/>
              </a:rPr>
              <a:t>Conclusion and Further Steps</a:t>
            </a:r>
          </a:p>
        </p:txBody>
      </p:sp>
      <p:sp>
        <p:nvSpPr>
          <p:cNvPr id="58" name="Rectangle 16"/>
          <p:cNvSpPr txBox="1">
            <a:spLocks noChangeArrowheads="1"/>
          </p:cNvSpPr>
          <p:nvPr/>
        </p:nvSpPr>
        <p:spPr bwMode="auto">
          <a:xfrm>
            <a:off x="7848600" y="11963400"/>
            <a:ext cx="11814328" cy="32292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260774" tIns="260774" rIns="260774" bIns="260774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base">
              <a:spcAft>
                <a:spcPts val="500"/>
              </a:spcAft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The reviewed literature suggest that elopement may be reduced by function-based interventions. However, due to lack of experimental design and limited participants in the studies, the reports must be interpreted with caution.</a:t>
            </a:r>
          </a:p>
          <a:p>
            <a:pPr marL="342900" indent="-342900" fontAlgn="base">
              <a:spcAft>
                <a:spcPts val="500"/>
              </a:spcAft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Future research is needed to establish the effectiveness of functional analysis and function-based interventions.  </a:t>
            </a:r>
          </a:p>
          <a:p>
            <a:pPr marL="342900" indent="-342900" fontAlgn="base">
              <a:spcAft>
                <a:spcPts val="500"/>
              </a:spcAft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Increase awareness with clinicians and families by sharing available resources in the state of Illinois and increasing cultural accessibility to local reliable online websites.</a:t>
            </a:r>
          </a:p>
          <a:p>
            <a:endParaRPr lang="en-US" sz="2000" i="1" dirty="0">
              <a:solidFill>
                <a:schemeClr val="tx2">
                  <a:lumMod val="75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 fontAlgn="base">
              <a:spcAft>
                <a:spcPts val="500"/>
              </a:spcAft>
              <a:buFont typeface="Arial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85158" y="4866511"/>
            <a:ext cx="2597671" cy="1870322"/>
          </a:xfrm>
          <a:prstGeom prst="rect">
            <a:avLst/>
          </a:prstGeom>
        </p:spPr>
      </p:pic>
      <p:pic>
        <p:nvPicPr>
          <p:cNvPr id="61" name="Picture 8" descr="https://lh6.googleusercontent.com/gXhiu8-dBY4PQ_DL0JJ7Ym1zeHr8lsxheKrBBPAwJ9dvOInhGM-mqEae7fDE-OYNCV2uMwX8TX2KFYFmLUlzMd--Zop-2NG3dtmUfGrOAEEYKzZ08jCyhqPBzxApmHTyItfLVszLTr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981" y="4751134"/>
            <a:ext cx="819746" cy="204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21600" y="6858000"/>
            <a:ext cx="2029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hlinkClick r:id="rId11"/>
              </a:rPr>
              <a:t>www.cyberdriveillinois.com</a:t>
            </a:r>
            <a:r>
              <a:rPr lang="en-US" sz="800" i="1" dirty="0"/>
              <a:t> </a:t>
            </a:r>
            <a:endParaRPr lang="en-US" sz="7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5B1D58-BB5F-4940-A8A9-8F75AD3D91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30334" y="4873034"/>
            <a:ext cx="2341822" cy="17563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735</Words>
  <Application>Microsoft Macintosh PowerPoint</Application>
  <PresentationFormat>Custom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Palatino Linotype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Paberzs</dc:creator>
  <cp:lastModifiedBy>Tanuja Kothinti</cp:lastModifiedBy>
  <cp:revision>74</cp:revision>
  <dcterms:created xsi:type="dcterms:W3CDTF">2010-12-10T16:28:36Z</dcterms:created>
  <dcterms:modified xsi:type="dcterms:W3CDTF">2019-04-25T18:21:52Z</dcterms:modified>
</cp:coreProperties>
</file>