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
  </p:notesMasterIdLst>
  <p:sldIdLst>
    <p:sldId id="257" r:id="rId2"/>
  </p:sldIdLst>
  <p:sldSz cx="43891200" cy="30861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5pPr>
    <a:lvl6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6pPr>
    <a:lvl7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7pPr>
    <a:lvl8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8pPr>
    <a:lvl9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9pPr>
  </p:defaultTextStyle>
  <p:extLst>
    <p:ext uri="{EFAFB233-063F-42B5-8137-9DF3F51BA10A}">
      <p15:sldGuideLst xmlns:p15="http://schemas.microsoft.com/office/powerpoint/2012/main">
        <p15:guide id="1" orient="horz" pos="9720">
          <p15:clr>
            <a:srgbClr val="A4A3A4"/>
          </p15:clr>
        </p15:guide>
        <p15:guide id="2"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nessa Aguilera" initials="V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A1A5BD"/>
    <a:srgbClr val="DAB892"/>
    <a:srgbClr val="124471"/>
    <a:srgbClr val="011893"/>
    <a:srgbClr val="C2B364"/>
    <a:srgbClr val="E7D476"/>
    <a:srgbClr val="17225F"/>
    <a:srgbClr val="001270"/>
    <a:srgbClr val="FF8C0B"/>
    <a:srgbClr val="5F81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D"/>
          </a:solidFill>
        </a:fill>
      </a:tcStyle>
    </a:wholeTbl>
    <a:band2H>
      <a:tcTxStyle/>
      <a:tcStyle>
        <a:tcBdr/>
        <a:fill>
          <a:solidFill>
            <a:srgbClr val="E6F6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10"/>
    <p:restoredTop sz="94624"/>
  </p:normalViewPr>
  <p:slideViewPr>
    <p:cSldViewPr snapToGrid="0" snapToObjects="1">
      <p:cViewPr>
        <p:scale>
          <a:sx n="31" d="100"/>
          <a:sy n="31" d="100"/>
        </p:scale>
        <p:origin x="1512" y="144"/>
      </p:cViewPr>
      <p:guideLst>
        <p:guide orient="horz" pos="9720"/>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Shape 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9" name="Shape 1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54290706"/>
      </p:ext>
    </p:extLst>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Times New Roman"/>
      </a:defRPr>
    </a:lvl1pPr>
    <a:lvl2pPr indent="228600" latinLnBrk="0">
      <a:spcBef>
        <a:spcPts val="400"/>
      </a:spcBef>
      <a:defRPr sz="1200">
        <a:latin typeface="+mj-lt"/>
        <a:ea typeface="+mj-ea"/>
        <a:cs typeface="+mj-cs"/>
        <a:sym typeface="Times New Roman"/>
      </a:defRPr>
    </a:lvl2pPr>
    <a:lvl3pPr indent="457200" latinLnBrk="0">
      <a:spcBef>
        <a:spcPts val="400"/>
      </a:spcBef>
      <a:defRPr sz="1200">
        <a:latin typeface="+mj-lt"/>
        <a:ea typeface="+mj-ea"/>
        <a:cs typeface="+mj-cs"/>
        <a:sym typeface="Times New Roman"/>
      </a:defRPr>
    </a:lvl3pPr>
    <a:lvl4pPr indent="685800" latinLnBrk="0">
      <a:spcBef>
        <a:spcPts val="400"/>
      </a:spcBef>
      <a:defRPr sz="1200">
        <a:latin typeface="+mj-lt"/>
        <a:ea typeface="+mj-ea"/>
        <a:cs typeface="+mj-cs"/>
        <a:sym typeface="Times New Roman"/>
      </a:defRPr>
    </a:lvl4pPr>
    <a:lvl5pPr indent="914400" latinLnBrk="0">
      <a:spcBef>
        <a:spcPts val="400"/>
      </a:spcBef>
      <a:defRPr sz="1200">
        <a:latin typeface="+mj-lt"/>
        <a:ea typeface="+mj-ea"/>
        <a:cs typeface="+mj-cs"/>
        <a:sym typeface="Times New Roman"/>
      </a:defRPr>
    </a:lvl5pPr>
    <a:lvl6pPr indent="1143000" latinLnBrk="0">
      <a:spcBef>
        <a:spcPts val="400"/>
      </a:spcBef>
      <a:defRPr sz="1200">
        <a:latin typeface="+mj-lt"/>
        <a:ea typeface="+mj-ea"/>
        <a:cs typeface="+mj-cs"/>
        <a:sym typeface="Times New Roman"/>
      </a:defRPr>
    </a:lvl6pPr>
    <a:lvl7pPr indent="1371600" latinLnBrk="0">
      <a:spcBef>
        <a:spcPts val="400"/>
      </a:spcBef>
      <a:defRPr sz="1200">
        <a:latin typeface="+mj-lt"/>
        <a:ea typeface="+mj-ea"/>
        <a:cs typeface="+mj-cs"/>
        <a:sym typeface="Times New Roman"/>
      </a:defRPr>
    </a:lvl7pPr>
    <a:lvl8pPr indent="1600200" latinLnBrk="0">
      <a:spcBef>
        <a:spcPts val="400"/>
      </a:spcBef>
      <a:defRPr sz="1200">
        <a:latin typeface="+mj-lt"/>
        <a:ea typeface="+mj-ea"/>
        <a:cs typeface="+mj-cs"/>
        <a:sym typeface="Times New Roman"/>
      </a:defRPr>
    </a:lvl8pPr>
    <a:lvl9pPr indent="1828800" latinLnBrk="0">
      <a:spcBef>
        <a:spcPts val="400"/>
      </a:spcBef>
      <a:defRPr sz="1200">
        <a:latin typeface="+mj-lt"/>
        <a:ea typeface="+mj-ea"/>
        <a:cs typeface="+mj-cs"/>
        <a:sym typeface="Times New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685800"/>
            <a:ext cx="48768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1929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5050634"/>
            <a:ext cx="32918400" cy="10744200"/>
          </a:xfrm>
        </p:spPr>
        <p:txBody>
          <a:bodyPr anchor="b"/>
          <a:lstStyle>
            <a:lvl1pPr algn="ctr">
              <a:defRPr sz="21600"/>
            </a:lvl1pPr>
          </a:lstStyle>
          <a:p>
            <a:r>
              <a:rPr lang="en-US"/>
              <a:t>Click to edit Master title style</a:t>
            </a:r>
          </a:p>
        </p:txBody>
      </p:sp>
      <p:sp>
        <p:nvSpPr>
          <p:cNvPr id="3" name="Subtitle 2"/>
          <p:cNvSpPr>
            <a:spLocks noGrp="1"/>
          </p:cNvSpPr>
          <p:nvPr>
            <p:ph type="subTitle" idx="1"/>
          </p:nvPr>
        </p:nvSpPr>
        <p:spPr>
          <a:xfrm>
            <a:off x="5486400" y="16209171"/>
            <a:ext cx="32918400" cy="7450929"/>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p>
        </p:txBody>
      </p:sp>
      <p:sp>
        <p:nvSpPr>
          <p:cNvPr id="4" name="Date Placeholder 3"/>
          <p:cNvSpPr>
            <a:spLocks noGrp="1"/>
          </p:cNvSpPr>
          <p:nvPr>
            <p:ph type="dt" sz="half" idx="10"/>
          </p:nvPr>
        </p:nvSpPr>
        <p:spPr/>
        <p:txBody>
          <a:bodyPr/>
          <a:lstStyle/>
          <a:p>
            <a:fld id="{0D30F768-FA56-3C4C-A23D-CE42FC70451D}"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1794944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0F768-FA56-3C4C-A23D-CE42FC70451D}"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1579711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0" y="1643063"/>
            <a:ext cx="9464040" cy="26153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0" y="1643063"/>
            <a:ext cx="27843480" cy="26153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0F768-FA56-3C4C-A23D-CE42FC70451D}"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719899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2" name="Shape 1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6896794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0F768-FA56-3C4C-A23D-CE42FC70451D}"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2848238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0" y="7693823"/>
            <a:ext cx="37856160" cy="12837317"/>
          </a:xfrm>
        </p:spPr>
        <p:txBody>
          <a:bodyPr anchor="b"/>
          <a:lstStyle>
            <a:lvl1pPr>
              <a:defRPr sz="21600"/>
            </a:lvl1pPr>
          </a:lstStyle>
          <a:p>
            <a:r>
              <a:rPr lang="en-US"/>
              <a:t>Click to edit Master title style</a:t>
            </a:r>
          </a:p>
        </p:txBody>
      </p:sp>
      <p:sp>
        <p:nvSpPr>
          <p:cNvPr id="3" name="Text Placeholder 2"/>
          <p:cNvSpPr>
            <a:spLocks noGrp="1"/>
          </p:cNvSpPr>
          <p:nvPr>
            <p:ph type="body" idx="1"/>
          </p:nvPr>
        </p:nvSpPr>
        <p:spPr>
          <a:xfrm>
            <a:off x="2994660" y="20652586"/>
            <a:ext cx="37856160" cy="6750842"/>
          </a:xfrm>
        </p:spPr>
        <p:txBody>
          <a:bodyPr/>
          <a:lstStyle>
            <a:lvl1pPr marL="0" indent="0">
              <a:buNone/>
              <a:defRPr sz="8640">
                <a:solidFill>
                  <a:schemeClr val="tx1">
                    <a:tint val="75000"/>
                  </a:schemeClr>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30F768-FA56-3C4C-A23D-CE42FC70451D}"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562386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215313"/>
            <a:ext cx="18653760" cy="19581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215313"/>
            <a:ext cx="18653760" cy="19581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30F768-FA56-3C4C-A23D-CE42FC70451D}"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3108178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643065"/>
            <a:ext cx="37856160" cy="5965034"/>
          </a:xfrm>
        </p:spPr>
        <p:txBody>
          <a:bodyPr/>
          <a:lstStyle/>
          <a:p>
            <a:r>
              <a:rPr lang="en-US"/>
              <a:t>Click to edit Master title style</a:t>
            </a:r>
          </a:p>
        </p:txBody>
      </p:sp>
      <p:sp>
        <p:nvSpPr>
          <p:cNvPr id="3" name="Text Placeholder 2"/>
          <p:cNvSpPr>
            <a:spLocks noGrp="1"/>
          </p:cNvSpPr>
          <p:nvPr>
            <p:ph type="body" idx="1"/>
          </p:nvPr>
        </p:nvSpPr>
        <p:spPr>
          <a:xfrm>
            <a:off x="3023239" y="7565234"/>
            <a:ext cx="18568033" cy="3707604"/>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3023239" y="11272838"/>
            <a:ext cx="18568033" cy="165806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0" y="7565234"/>
            <a:ext cx="18659477" cy="3707604"/>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22219920" y="11272838"/>
            <a:ext cx="18659477" cy="165806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30F768-FA56-3C4C-A23D-CE42FC70451D}" type="datetimeFigureOut">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2957063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30F768-FA56-3C4C-A23D-CE42FC70451D}" type="datetimeFigureOut">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3375878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30F768-FA56-3C4C-A23D-CE42FC70451D}" type="datetimeFigureOut">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77385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2057400"/>
            <a:ext cx="14156053" cy="7200900"/>
          </a:xfrm>
        </p:spPr>
        <p:txBody>
          <a:bodyPr anchor="b"/>
          <a:lstStyle>
            <a:lvl1pPr>
              <a:defRPr sz="11520"/>
            </a:lvl1pPr>
          </a:lstStyle>
          <a:p>
            <a:r>
              <a:rPr lang="en-US"/>
              <a:t>Click to edit Master title style</a:t>
            </a:r>
          </a:p>
        </p:txBody>
      </p:sp>
      <p:sp>
        <p:nvSpPr>
          <p:cNvPr id="3" name="Content Placeholder 2"/>
          <p:cNvSpPr>
            <a:spLocks noGrp="1"/>
          </p:cNvSpPr>
          <p:nvPr>
            <p:ph idx="1"/>
          </p:nvPr>
        </p:nvSpPr>
        <p:spPr>
          <a:xfrm>
            <a:off x="18659477" y="4443415"/>
            <a:ext cx="22219920" cy="21931313"/>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9" y="9258300"/>
            <a:ext cx="14156053" cy="17152146"/>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0D30F768-FA56-3C4C-A23D-CE42FC70451D}"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1325572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2057400"/>
            <a:ext cx="14156053" cy="7200900"/>
          </a:xfrm>
        </p:spPr>
        <p:txBody>
          <a:bodyPr anchor="b"/>
          <a:lstStyle>
            <a:lvl1pPr>
              <a:defRPr sz="11520"/>
            </a:lvl1pPr>
          </a:lstStyle>
          <a:p>
            <a:r>
              <a:rPr lang="en-US"/>
              <a:t>Click to edit Master title style</a:t>
            </a:r>
          </a:p>
        </p:txBody>
      </p:sp>
      <p:sp>
        <p:nvSpPr>
          <p:cNvPr id="3" name="Picture Placeholder 2"/>
          <p:cNvSpPr>
            <a:spLocks noGrp="1"/>
          </p:cNvSpPr>
          <p:nvPr>
            <p:ph type="pic" idx="1"/>
          </p:nvPr>
        </p:nvSpPr>
        <p:spPr>
          <a:xfrm>
            <a:off x="18659477" y="4443415"/>
            <a:ext cx="22219920" cy="21931313"/>
          </a:xfrm>
        </p:spPr>
        <p:txBody>
          <a:bodyPr/>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en-US"/>
          </a:p>
        </p:txBody>
      </p:sp>
      <p:sp>
        <p:nvSpPr>
          <p:cNvPr id="4" name="Text Placeholder 3"/>
          <p:cNvSpPr>
            <a:spLocks noGrp="1"/>
          </p:cNvSpPr>
          <p:nvPr>
            <p:ph type="body" sz="half" idx="2"/>
          </p:nvPr>
        </p:nvSpPr>
        <p:spPr>
          <a:xfrm>
            <a:off x="3023239" y="9258300"/>
            <a:ext cx="14156053" cy="17152146"/>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0D30F768-FA56-3C4C-A23D-CE42FC70451D}"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1648081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643065"/>
            <a:ext cx="37856160" cy="59650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215313"/>
            <a:ext cx="37856160" cy="195810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28603577"/>
            <a:ext cx="9875520" cy="1643063"/>
          </a:xfrm>
          <a:prstGeom prst="rect">
            <a:avLst/>
          </a:prstGeom>
        </p:spPr>
        <p:txBody>
          <a:bodyPr vert="horz" lIns="91440" tIns="45720" rIns="91440" bIns="45720" rtlCol="0" anchor="ctr"/>
          <a:lstStyle>
            <a:lvl1pPr algn="l">
              <a:defRPr sz="4320">
                <a:solidFill>
                  <a:schemeClr val="tx1">
                    <a:tint val="75000"/>
                  </a:schemeClr>
                </a:solidFill>
              </a:defRPr>
            </a:lvl1pPr>
          </a:lstStyle>
          <a:p>
            <a:fld id="{0D30F768-FA56-3C4C-A23D-CE42FC70451D}" type="datetimeFigureOut">
              <a:rPr lang="en-US" smtClean="0"/>
              <a:t>4/17/2019</a:t>
            </a:fld>
            <a:endParaRPr lang="en-US"/>
          </a:p>
        </p:txBody>
      </p:sp>
      <p:sp>
        <p:nvSpPr>
          <p:cNvPr id="5" name="Footer Placeholder 4"/>
          <p:cNvSpPr>
            <a:spLocks noGrp="1"/>
          </p:cNvSpPr>
          <p:nvPr>
            <p:ph type="ftr" sz="quarter" idx="3"/>
          </p:nvPr>
        </p:nvSpPr>
        <p:spPr>
          <a:xfrm>
            <a:off x="14538960" y="28603577"/>
            <a:ext cx="14813280" cy="1643063"/>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28603577"/>
            <a:ext cx="9875520" cy="1643063"/>
          </a:xfrm>
          <a:prstGeom prst="rect">
            <a:avLst/>
          </a:prstGeom>
        </p:spPr>
        <p:txBody>
          <a:bodyPr vert="horz" lIns="91440" tIns="45720" rIns="91440" bIns="45720" rtlCol="0" anchor="ctr"/>
          <a:lstStyle>
            <a:lvl1pPr algn="r">
              <a:defRPr sz="4320">
                <a:solidFill>
                  <a:schemeClr val="tx1">
                    <a:tint val="75000"/>
                  </a:schemeClr>
                </a:solidFill>
              </a:defRPr>
            </a:lvl1pPr>
          </a:lstStyle>
          <a:p>
            <a:fld id="{86CB4B4D-7CA3-9044-876B-883B54F8677D}" type="slidenum">
              <a:rPr lang="uk-UA" smtClean="0"/>
              <a:t>‹#›</a:t>
            </a:fld>
            <a:endParaRPr lang="uk-UA"/>
          </a:p>
        </p:txBody>
      </p:sp>
    </p:spTree>
    <p:extLst>
      <p:ext uri="{BB962C8B-B14F-4D97-AF65-F5344CB8AC3E}">
        <p14:creationId xmlns:p14="http://schemas.microsoft.com/office/powerpoint/2010/main" val="181748348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8"/>
          <p:cNvSpPr/>
          <p:nvPr/>
        </p:nvSpPr>
        <p:spPr>
          <a:xfrm>
            <a:off x="41416311" y="1977023"/>
            <a:ext cx="2474388" cy="4948775"/>
          </a:xfrm>
          <a:custGeom>
            <a:avLst/>
            <a:gdLst/>
            <a:ahLst/>
            <a:cxnLst/>
            <a:rect l="l" t="t" r="r" b="b"/>
            <a:pathLst>
              <a:path w="705485" h="1410970">
                <a:moveTo>
                  <a:pt x="705313" y="0"/>
                </a:moveTo>
                <a:lnTo>
                  <a:pt x="0" y="705313"/>
                </a:lnTo>
                <a:lnTo>
                  <a:pt x="705313" y="1410627"/>
                </a:lnTo>
                <a:lnTo>
                  <a:pt x="705313" y="0"/>
                </a:lnTo>
                <a:close/>
              </a:path>
            </a:pathLst>
          </a:custGeom>
          <a:solidFill>
            <a:schemeClr val="bg1">
              <a:lumMod val="85000"/>
            </a:schemeClr>
          </a:solidFill>
          <a:ln>
            <a:noFill/>
          </a:ln>
        </p:spPr>
        <p:txBody>
          <a:bodyPr wrap="square" lIns="0" tIns="0" rIns="0" bIns="0" rtlCol="0"/>
          <a:lstStyle/>
          <a:p>
            <a:endParaRPr/>
          </a:p>
        </p:txBody>
      </p:sp>
      <p:sp>
        <p:nvSpPr>
          <p:cNvPr id="6" name="object 9"/>
          <p:cNvSpPr/>
          <p:nvPr/>
        </p:nvSpPr>
        <p:spPr>
          <a:xfrm>
            <a:off x="40165142" y="0"/>
            <a:ext cx="3726058" cy="3721604"/>
          </a:xfrm>
          <a:custGeom>
            <a:avLst/>
            <a:gdLst/>
            <a:ahLst/>
            <a:cxnLst/>
            <a:rect l="l" t="t" r="r" b="b"/>
            <a:pathLst>
              <a:path w="1062354" h="1061085">
                <a:moveTo>
                  <a:pt x="1062040" y="0"/>
                </a:moveTo>
                <a:lnTo>
                  <a:pt x="16677" y="0"/>
                </a:lnTo>
                <a:lnTo>
                  <a:pt x="0" y="16677"/>
                </a:lnTo>
                <a:lnTo>
                  <a:pt x="1043889" y="1060567"/>
                </a:lnTo>
                <a:lnTo>
                  <a:pt x="1062040" y="1042416"/>
                </a:lnTo>
                <a:lnTo>
                  <a:pt x="1062040" y="0"/>
                </a:lnTo>
                <a:close/>
              </a:path>
            </a:pathLst>
          </a:custGeom>
          <a:solidFill>
            <a:schemeClr val="accent6"/>
          </a:solidFill>
        </p:spPr>
        <p:txBody>
          <a:bodyPr wrap="square" lIns="0" tIns="0" rIns="0" bIns="0" rtlCol="0"/>
          <a:lstStyle/>
          <a:p>
            <a:endParaRPr/>
          </a:p>
        </p:txBody>
      </p:sp>
      <p:sp>
        <p:nvSpPr>
          <p:cNvPr id="7" name="object 10"/>
          <p:cNvSpPr/>
          <p:nvPr/>
        </p:nvSpPr>
        <p:spPr>
          <a:xfrm>
            <a:off x="41545967" y="4412528"/>
            <a:ext cx="2345212" cy="4690423"/>
          </a:xfrm>
          <a:custGeom>
            <a:avLst/>
            <a:gdLst/>
            <a:ahLst/>
            <a:cxnLst/>
            <a:rect l="l" t="t" r="r" b="b"/>
            <a:pathLst>
              <a:path w="668654" h="1337310">
                <a:moveTo>
                  <a:pt x="668346" y="0"/>
                </a:moveTo>
                <a:lnTo>
                  <a:pt x="0" y="668346"/>
                </a:lnTo>
                <a:lnTo>
                  <a:pt x="668346" y="1336693"/>
                </a:lnTo>
                <a:lnTo>
                  <a:pt x="668346" y="0"/>
                </a:lnTo>
                <a:close/>
              </a:path>
            </a:pathLst>
          </a:custGeom>
          <a:solidFill>
            <a:srgbClr val="124471"/>
          </a:solidFill>
        </p:spPr>
        <p:txBody>
          <a:bodyPr wrap="square" lIns="0" tIns="0" rIns="0" bIns="0" rtlCol="0"/>
          <a:lstStyle/>
          <a:p>
            <a:endParaRPr/>
          </a:p>
        </p:txBody>
      </p:sp>
      <p:sp>
        <p:nvSpPr>
          <p:cNvPr id="10" name="object 13"/>
          <p:cNvSpPr/>
          <p:nvPr/>
        </p:nvSpPr>
        <p:spPr>
          <a:xfrm>
            <a:off x="39171725" y="27803093"/>
            <a:ext cx="4719377" cy="3057907"/>
          </a:xfrm>
          <a:custGeom>
            <a:avLst/>
            <a:gdLst/>
            <a:ahLst/>
            <a:cxnLst/>
            <a:rect l="l" t="t" r="r" b="b"/>
            <a:pathLst>
              <a:path w="1345564" h="871854">
                <a:moveTo>
                  <a:pt x="871550" y="0"/>
                </a:moveTo>
                <a:lnTo>
                  <a:pt x="0" y="871550"/>
                </a:lnTo>
                <a:lnTo>
                  <a:pt x="1345421" y="871550"/>
                </a:lnTo>
                <a:lnTo>
                  <a:pt x="1345421" y="473871"/>
                </a:lnTo>
                <a:lnTo>
                  <a:pt x="871550" y="0"/>
                </a:lnTo>
                <a:close/>
              </a:path>
            </a:pathLst>
          </a:custGeom>
          <a:solidFill>
            <a:schemeClr val="accent5">
              <a:lumMod val="50000"/>
            </a:schemeClr>
          </a:solidFill>
        </p:spPr>
        <p:txBody>
          <a:bodyPr wrap="square" lIns="0" tIns="0" rIns="0" bIns="0" rtlCol="0"/>
          <a:lstStyle/>
          <a:p>
            <a:endParaRPr/>
          </a:p>
        </p:txBody>
      </p:sp>
      <p:sp>
        <p:nvSpPr>
          <p:cNvPr id="11" name="object 14"/>
          <p:cNvSpPr/>
          <p:nvPr/>
        </p:nvSpPr>
        <p:spPr>
          <a:xfrm>
            <a:off x="40882291" y="23482833"/>
            <a:ext cx="3008909" cy="6017818"/>
          </a:xfrm>
          <a:custGeom>
            <a:avLst/>
            <a:gdLst/>
            <a:ahLst/>
            <a:cxnLst/>
            <a:rect l="l" t="t" r="r" b="b"/>
            <a:pathLst>
              <a:path w="857885" h="1715770">
                <a:moveTo>
                  <a:pt x="857713" y="0"/>
                </a:moveTo>
                <a:lnTo>
                  <a:pt x="0" y="857713"/>
                </a:lnTo>
                <a:lnTo>
                  <a:pt x="857713" y="1715427"/>
                </a:lnTo>
                <a:lnTo>
                  <a:pt x="857713" y="0"/>
                </a:lnTo>
                <a:close/>
              </a:path>
            </a:pathLst>
          </a:custGeom>
          <a:solidFill>
            <a:schemeClr val="accent6"/>
          </a:solidFill>
        </p:spPr>
        <p:txBody>
          <a:bodyPr wrap="square" lIns="0" tIns="0" rIns="0" bIns="0" rtlCol="0"/>
          <a:lstStyle/>
          <a:p>
            <a:endParaRPr/>
          </a:p>
        </p:txBody>
      </p:sp>
      <p:sp>
        <p:nvSpPr>
          <p:cNvPr id="3" name="object 6"/>
          <p:cNvSpPr/>
          <p:nvPr/>
        </p:nvSpPr>
        <p:spPr>
          <a:xfrm>
            <a:off x="0" y="22996696"/>
            <a:ext cx="3924276" cy="7846326"/>
          </a:xfrm>
          <a:custGeom>
            <a:avLst/>
            <a:gdLst/>
            <a:ahLst/>
            <a:cxnLst/>
            <a:rect l="l" t="t" r="r" b="b"/>
            <a:pathLst>
              <a:path w="1118870" h="2237104">
                <a:moveTo>
                  <a:pt x="0" y="0"/>
                </a:moveTo>
                <a:lnTo>
                  <a:pt x="0" y="2237051"/>
                </a:lnTo>
                <a:lnTo>
                  <a:pt x="1118525" y="1118525"/>
                </a:lnTo>
                <a:lnTo>
                  <a:pt x="0" y="0"/>
                </a:lnTo>
                <a:close/>
              </a:path>
            </a:pathLst>
          </a:custGeom>
          <a:solidFill>
            <a:schemeClr val="accent6"/>
          </a:solidFill>
        </p:spPr>
        <p:txBody>
          <a:bodyPr wrap="square" lIns="0" tIns="0" rIns="0" bIns="0" rtlCol="0"/>
          <a:lstStyle/>
          <a:p>
            <a:endParaRPr/>
          </a:p>
        </p:txBody>
      </p:sp>
      <p:sp>
        <p:nvSpPr>
          <p:cNvPr id="4" name="object 7"/>
          <p:cNvSpPr/>
          <p:nvPr/>
        </p:nvSpPr>
        <p:spPr>
          <a:xfrm>
            <a:off x="0" y="21598435"/>
            <a:ext cx="2207127" cy="4414254"/>
          </a:xfrm>
          <a:custGeom>
            <a:avLst/>
            <a:gdLst/>
            <a:ahLst/>
            <a:cxnLst/>
            <a:rect l="l" t="t" r="r" b="b"/>
            <a:pathLst>
              <a:path w="629285" h="1258570">
                <a:moveTo>
                  <a:pt x="0" y="0"/>
                </a:moveTo>
                <a:lnTo>
                  <a:pt x="0" y="1258227"/>
                </a:lnTo>
                <a:lnTo>
                  <a:pt x="629113" y="629113"/>
                </a:lnTo>
                <a:lnTo>
                  <a:pt x="0" y="0"/>
                </a:lnTo>
                <a:close/>
              </a:path>
            </a:pathLst>
          </a:custGeom>
          <a:solidFill>
            <a:schemeClr val="bg1">
              <a:lumMod val="85000"/>
            </a:schemeClr>
          </a:solidFill>
        </p:spPr>
        <p:txBody>
          <a:bodyPr wrap="square" lIns="0" tIns="0" rIns="0" bIns="0" rtlCol="0"/>
          <a:lstStyle/>
          <a:p>
            <a:endParaRPr/>
          </a:p>
        </p:txBody>
      </p:sp>
      <p:sp>
        <p:nvSpPr>
          <p:cNvPr id="12" name="object 15"/>
          <p:cNvSpPr/>
          <p:nvPr/>
        </p:nvSpPr>
        <p:spPr>
          <a:xfrm>
            <a:off x="0" y="27669463"/>
            <a:ext cx="6367480" cy="3191537"/>
          </a:xfrm>
          <a:custGeom>
            <a:avLst/>
            <a:gdLst/>
            <a:ahLst/>
            <a:cxnLst/>
            <a:rect l="l" t="t" r="r" b="b"/>
            <a:pathLst>
              <a:path w="1815464" h="909954">
                <a:moveTo>
                  <a:pt x="905673" y="0"/>
                </a:moveTo>
                <a:lnTo>
                  <a:pt x="0" y="905673"/>
                </a:lnTo>
                <a:lnTo>
                  <a:pt x="0" y="909650"/>
                </a:lnTo>
                <a:lnTo>
                  <a:pt x="1815323" y="909650"/>
                </a:lnTo>
                <a:lnTo>
                  <a:pt x="905673" y="0"/>
                </a:lnTo>
                <a:close/>
              </a:path>
            </a:pathLst>
          </a:custGeom>
          <a:solidFill>
            <a:schemeClr val="accent1">
              <a:lumMod val="75000"/>
            </a:schemeClr>
          </a:solidFill>
        </p:spPr>
        <p:txBody>
          <a:bodyPr wrap="square" lIns="0" tIns="0" rIns="0" bIns="0" rtlCol="0"/>
          <a:lstStyle/>
          <a:p>
            <a:endParaRPr/>
          </a:p>
        </p:txBody>
      </p:sp>
      <p:sp>
        <p:nvSpPr>
          <p:cNvPr id="8" name="object 11"/>
          <p:cNvSpPr/>
          <p:nvPr/>
        </p:nvSpPr>
        <p:spPr>
          <a:xfrm>
            <a:off x="294306" y="0"/>
            <a:ext cx="4596882" cy="2298441"/>
          </a:xfrm>
          <a:custGeom>
            <a:avLst/>
            <a:gdLst/>
            <a:ahLst/>
            <a:cxnLst/>
            <a:rect l="l" t="t" r="r" b="b"/>
            <a:pathLst>
              <a:path w="1310640" h="655320">
                <a:moveTo>
                  <a:pt x="1310276" y="0"/>
                </a:moveTo>
                <a:lnTo>
                  <a:pt x="0" y="0"/>
                </a:lnTo>
                <a:lnTo>
                  <a:pt x="655138" y="655138"/>
                </a:lnTo>
                <a:lnTo>
                  <a:pt x="1310276" y="0"/>
                </a:lnTo>
                <a:close/>
              </a:path>
            </a:pathLst>
          </a:custGeom>
          <a:solidFill>
            <a:schemeClr val="bg1">
              <a:lumMod val="85000"/>
            </a:schemeClr>
          </a:solidFill>
        </p:spPr>
        <p:txBody>
          <a:bodyPr wrap="square" lIns="0" tIns="0" rIns="0" bIns="0" rtlCol="0"/>
          <a:lstStyle/>
          <a:p>
            <a:endParaRPr/>
          </a:p>
        </p:txBody>
      </p:sp>
      <p:sp>
        <p:nvSpPr>
          <p:cNvPr id="9" name="object 12"/>
          <p:cNvSpPr/>
          <p:nvPr/>
        </p:nvSpPr>
        <p:spPr>
          <a:xfrm>
            <a:off x="0" y="0"/>
            <a:ext cx="3810691" cy="6378616"/>
          </a:xfrm>
          <a:custGeom>
            <a:avLst/>
            <a:gdLst/>
            <a:ahLst/>
            <a:cxnLst/>
            <a:rect l="l" t="t" r="r" b="b"/>
            <a:pathLst>
              <a:path w="1086485" h="1818639">
                <a:moveTo>
                  <a:pt x="354590" y="0"/>
                </a:moveTo>
                <a:lnTo>
                  <a:pt x="0" y="0"/>
                </a:lnTo>
                <a:lnTo>
                  <a:pt x="0" y="1818036"/>
                </a:lnTo>
                <a:lnTo>
                  <a:pt x="1086313" y="731722"/>
                </a:lnTo>
                <a:lnTo>
                  <a:pt x="354590" y="0"/>
                </a:lnTo>
                <a:close/>
              </a:path>
            </a:pathLst>
          </a:custGeom>
          <a:solidFill>
            <a:schemeClr val="accent6"/>
          </a:solidFill>
        </p:spPr>
        <p:txBody>
          <a:bodyPr wrap="square" lIns="0" tIns="0" rIns="0" bIns="0" rtlCol="0"/>
          <a:lstStyle/>
          <a:p>
            <a:endParaRPr/>
          </a:p>
        </p:txBody>
      </p:sp>
      <p:sp>
        <p:nvSpPr>
          <p:cNvPr id="13" name="object 81"/>
          <p:cNvSpPr/>
          <p:nvPr/>
        </p:nvSpPr>
        <p:spPr>
          <a:xfrm>
            <a:off x="0" y="4071890"/>
            <a:ext cx="3144763" cy="6289529"/>
          </a:xfrm>
          <a:custGeom>
            <a:avLst/>
            <a:gdLst/>
            <a:ahLst/>
            <a:cxnLst/>
            <a:rect l="l" t="t" r="r" b="b"/>
            <a:pathLst>
              <a:path w="896619" h="1793239">
                <a:moveTo>
                  <a:pt x="0" y="0"/>
                </a:moveTo>
                <a:lnTo>
                  <a:pt x="0" y="1792881"/>
                </a:lnTo>
                <a:lnTo>
                  <a:pt x="896440" y="896440"/>
                </a:lnTo>
                <a:lnTo>
                  <a:pt x="0" y="0"/>
                </a:lnTo>
                <a:close/>
              </a:path>
            </a:pathLst>
          </a:custGeom>
          <a:solidFill>
            <a:schemeClr val="accent1">
              <a:lumMod val="75000"/>
            </a:schemeClr>
          </a:solidFill>
        </p:spPr>
        <p:txBody>
          <a:bodyPr wrap="square" lIns="0" tIns="0" rIns="0" bIns="0" rtlCol="0"/>
          <a:lstStyle/>
          <a:p>
            <a:endParaRPr/>
          </a:p>
        </p:txBody>
      </p:sp>
      <p:sp>
        <p:nvSpPr>
          <p:cNvPr id="18" name="Shape 31"/>
          <p:cNvSpPr/>
          <p:nvPr/>
        </p:nvSpPr>
        <p:spPr>
          <a:xfrm>
            <a:off x="11090514" y="1963881"/>
            <a:ext cx="22314941" cy="3909952"/>
          </a:xfrm>
          <a:prstGeom prst="rect">
            <a:avLst/>
          </a:prstGeom>
          <a:ln w="12700">
            <a:miter lim="400000"/>
          </a:ln>
          <a:extLst>
            <a:ext uri="{C572A759-6A51-4108-AA02-DFA0A04FC94B}">
              <ma14:wrappingTextBoxFlag xmlns:ma14="http://schemas.microsoft.com/office/mac/drawingml/2011/main" xmlns="" val="1"/>
            </a:ext>
          </a:extLst>
        </p:spPr>
        <p:txBody>
          <a:bodyPr wrap="square" lIns="359999" tIns="359999" rIns="359999" bIns="359999">
            <a:spAutoFit/>
          </a:bodyPr>
          <a:lstStyle/>
          <a:p>
            <a:pPr algn="ctr">
              <a:spcBef>
                <a:spcPts val="1300"/>
              </a:spcBef>
              <a:defRPr sz="5600" b="1">
                <a:solidFill>
                  <a:srgbClr val="FFFFFF"/>
                </a:solidFill>
                <a:latin typeface="Arial"/>
                <a:ea typeface="Arial"/>
                <a:cs typeface="Arial"/>
                <a:sym typeface="Arial"/>
              </a:defRPr>
            </a:pPr>
            <a:r>
              <a:rPr lang="en-US" sz="7000" dirty="0">
                <a:solidFill>
                  <a:srgbClr val="124471"/>
                </a:solidFill>
              </a:rPr>
              <a:t>Developing Life Enhancing Resources for Patients with Craniofacial Conditions</a:t>
            </a:r>
          </a:p>
          <a:p>
            <a:pPr algn="ctr">
              <a:spcBef>
                <a:spcPts val="1300"/>
              </a:spcBef>
              <a:defRPr sz="5600" b="1">
                <a:solidFill>
                  <a:srgbClr val="FFFFFF"/>
                </a:solidFill>
                <a:latin typeface="Arial"/>
                <a:ea typeface="Arial"/>
                <a:cs typeface="Arial"/>
                <a:sym typeface="Arial"/>
              </a:defRPr>
            </a:pPr>
            <a:r>
              <a:rPr lang="en-US" dirty="0">
                <a:solidFill>
                  <a:srgbClr val="124471"/>
                </a:solidFill>
              </a:rPr>
              <a:t>Vanessa Aguilera, M.A. and Ikram Hassan, M.A.</a:t>
            </a:r>
            <a:endParaRPr dirty="0">
              <a:solidFill>
                <a:srgbClr val="124471"/>
              </a:solidFill>
            </a:endParaRPr>
          </a:p>
        </p:txBody>
      </p:sp>
      <p:sp>
        <p:nvSpPr>
          <p:cNvPr id="20" name="Rounded Rectangle 19"/>
          <p:cNvSpPr/>
          <p:nvPr/>
        </p:nvSpPr>
        <p:spPr>
          <a:xfrm>
            <a:off x="16244468" y="7385437"/>
            <a:ext cx="16829012" cy="8020191"/>
          </a:xfrm>
          <a:prstGeom prst="roundRect">
            <a:avLst/>
          </a:prstGeom>
          <a:solidFill>
            <a:schemeClr val="bg1">
              <a:lumMod val="85000"/>
            </a:schemeClr>
          </a:solidFill>
          <a:ln w="76200">
            <a:solidFill>
              <a:srgbClr val="00206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3" name="Rounded Rectangle 22"/>
          <p:cNvSpPr/>
          <p:nvPr/>
        </p:nvSpPr>
        <p:spPr>
          <a:xfrm>
            <a:off x="19550700" y="15980396"/>
            <a:ext cx="11974613" cy="13067606"/>
          </a:xfrm>
          <a:prstGeom prst="roundRect">
            <a:avLst/>
          </a:prstGeom>
          <a:solidFill>
            <a:schemeClr val="bg1">
              <a:lumMod val="85000"/>
            </a:schemeClr>
          </a:solidFill>
          <a:ln w="76200">
            <a:solidFill>
              <a:srgbClr val="00206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1" name="Rounded Rectangle 20"/>
          <p:cNvSpPr/>
          <p:nvPr/>
        </p:nvSpPr>
        <p:spPr>
          <a:xfrm>
            <a:off x="3910449" y="16131278"/>
            <a:ext cx="14386606" cy="12765842"/>
          </a:xfrm>
          <a:prstGeom prst="roundRect">
            <a:avLst/>
          </a:prstGeom>
          <a:solidFill>
            <a:schemeClr val="bg1">
              <a:lumMod val="85000"/>
            </a:schemeClr>
          </a:solidFill>
          <a:ln w="76200">
            <a:solidFill>
              <a:srgbClr val="00206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 </a:t>
            </a:r>
          </a:p>
        </p:txBody>
      </p:sp>
      <p:sp>
        <p:nvSpPr>
          <p:cNvPr id="22" name="Rounded Rectangle 21"/>
          <p:cNvSpPr/>
          <p:nvPr/>
        </p:nvSpPr>
        <p:spPr>
          <a:xfrm>
            <a:off x="34288658" y="7293383"/>
            <a:ext cx="7568488" cy="8058410"/>
          </a:xfrm>
          <a:prstGeom prst="roundRect">
            <a:avLst/>
          </a:prstGeom>
          <a:solidFill>
            <a:schemeClr val="bg1">
              <a:lumMod val="85000"/>
            </a:schemeClr>
          </a:solidFill>
          <a:ln w="76200">
            <a:solidFill>
              <a:srgbClr val="00206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Rounded Rectangle 23"/>
          <p:cNvSpPr/>
          <p:nvPr/>
        </p:nvSpPr>
        <p:spPr>
          <a:xfrm>
            <a:off x="3345684" y="7281945"/>
            <a:ext cx="11778401" cy="8089382"/>
          </a:xfrm>
          <a:prstGeom prst="roundRect">
            <a:avLst/>
          </a:prstGeom>
          <a:solidFill>
            <a:schemeClr val="bg1">
              <a:lumMod val="85000"/>
            </a:schemeClr>
          </a:solidFill>
          <a:ln w="76200">
            <a:solidFill>
              <a:srgbClr val="002060"/>
            </a:solidFill>
          </a:ln>
        </p:spPr>
        <p:style>
          <a:lnRef idx="1">
            <a:schemeClr val="accent1"/>
          </a:lnRef>
          <a:fillRef idx="2">
            <a:schemeClr val="accent1"/>
          </a:fillRef>
          <a:effectRef idx="1">
            <a:schemeClr val="accent1"/>
          </a:effectRef>
          <a:fontRef idx="minor">
            <a:schemeClr val="dk1"/>
          </a:fontRef>
        </p:style>
        <p:txBody>
          <a:bodyPr rtlCol="0" anchor="ctr"/>
          <a:lstStyle/>
          <a:p>
            <a:pPr lvl="1"/>
            <a:endParaRPr lang="en-US" sz="3600" dirty="0">
              <a:solidFill>
                <a:srgbClr val="FF0000"/>
              </a:solidFill>
            </a:endParaRPr>
          </a:p>
        </p:txBody>
      </p:sp>
      <p:sp>
        <p:nvSpPr>
          <p:cNvPr id="25" name="Rounded Rectangle 24"/>
          <p:cNvSpPr/>
          <p:nvPr/>
        </p:nvSpPr>
        <p:spPr>
          <a:xfrm>
            <a:off x="32444049" y="24812198"/>
            <a:ext cx="8365632" cy="5267455"/>
          </a:xfrm>
          <a:prstGeom prst="roundRect">
            <a:avLst/>
          </a:prstGeom>
          <a:solidFill>
            <a:schemeClr val="bg1">
              <a:lumMod val="85000"/>
            </a:schemeClr>
          </a:solidFill>
          <a:ln w="76200">
            <a:solidFill>
              <a:srgbClr val="00206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8" name="Shape 31"/>
          <p:cNvSpPr/>
          <p:nvPr/>
        </p:nvSpPr>
        <p:spPr>
          <a:xfrm>
            <a:off x="19321320" y="7279619"/>
            <a:ext cx="12134000" cy="1465693"/>
          </a:xfrm>
          <a:prstGeom prst="rect">
            <a:avLst/>
          </a:prstGeom>
          <a:ln w="12700">
            <a:miter lim="400000"/>
          </a:ln>
          <a:extLst>
            <a:ext uri="{C572A759-6A51-4108-AA02-DFA0A04FC94B}">
              <ma14:wrappingTextBoxFlag xmlns:ma14="http://schemas.microsoft.com/office/mac/drawingml/2011/main" xmlns="" val="1"/>
            </a:ext>
          </a:extLst>
        </p:spPr>
        <p:txBody>
          <a:bodyPr wrap="square" lIns="359999" tIns="359999" rIns="359999" bIns="359999">
            <a:spAutoFit/>
          </a:bodyPr>
          <a:lstStyle/>
          <a:p>
            <a:pPr algn="ctr">
              <a:spcBef>
                <a:spcPts val="1300"/>
              </a:spcBef>
              <a:defRPr sz="5600" b="1">
                <a:solidFill>
                  <a:srgbClr val="FFFFFF"/>
                </a:solidFill>
                <a:latin typeface="Arial"/>
                <a:ea typeface="Arial"/>
                <a:cs typeface="Arial"/>
                <a:sym typeface="Arial"/>
              </a:defRPr>
            </a:pPr>
            <a:r>
              <a:rPr lang="en-US" sz="4800" dirty="0">
                <a:solidFill>
                  <a:srgbClr val="124471"/>
                </a:solidFill>
              </a:rPr>
              <a:t>Rationale for these Resources</a:t>
            </a:r>
            <a:endParaRPr sz="4800" dirty="0">
              <a:solidFill>
                <a:srgbClr val="124471"/>
              </a:solidFill>
            </a:endParaRPr>
          </a:p>
        </p:txBody>
      </p:sp>
      <p:sp>
        <p:nvSpPr>
          <p:cNvPr id="29" name="Shape 31"/>
          <p:cNvSpPr/>
          <p:nvPr/>
        </p:nvSpPr>
        <p:spPr>
          <a:xfrm>
            <a:off x="15900401" y="7668823"/>
            <a:ext cx="11778400" cy="1588804"/>
          </a:xfrm>
          <a:prstGeom prst="rect">
            <a:avLst/>
          </a:prstGeom>
          <a:ln w="12700">
            <a:miter lim="400000"/>
          </a:ln>
          <a:extLst>
            <a:ext uri="{C572A759-6A51-4108-AA02-DFA0A04FC94B}">
              <ma14:wrappingTextBoxFlag xmlns:ma14="http://schemas.microsoft.com/office/mac/drawingml/2011/main" xmlns="" val="1"/>
            </a:ext>
          </a:extLst>
        </p:spPr>
        <p:txBody>
          <a:bodyPr wrap="square" lIns="359999" tIns="359999" rIns="359999" bIns="359999">
            <a:spAutoFit/>
          </a:bodyPr>
          <a:lstStyle/>
          <a:p>
            <a:pPr algn="ctr">
              <a:spcBef>
                <a:spcPts val="1300"/>
              </a:spcBef>
              <a:defRPr sz="5600" b="1">
                <a:solidFill>
                  <a:srgbClr val="FFFFFF"/>
                </a:solidFill>
                <a:latin typeface="Arial"/>
                <a:ea typeface="Arial"/>
                <a:cs typeface="Arial"/>
                <a:sym typeface="Arial"/>
              </a:defRPr>
            </a:pPr>
            <a:endParaRPr dirty="0">
              <a:solidFill>
                <a:srgbClr val="124471"/>
              </a:solidFill>
            </a:endParaRPr>
          </a:p>
        </p:txBody>
      </p:sp>
      <p:sp>
        <p:nvSpPr>
          <p:cNvPr id="32" name="Shape 31"/>
          <p:cNvSpPr/>
          <p:nvPr/>
        </p:nvSpPr>
        <p:spPr>
          <a:xfrm>
            <a:off x="33817115" y="7531291"/>
            <a:ext cx="8603376" cy="2081246"/>
          </a:xfrm>
          <a:prstGeom prst="rect">
            <a:avLst/>
          </a:prstGeom>
          <a:ln w="12700">
            <a:miter lim="400000"/>
          </a:ln>
          <a:extLst>
            <a:ext uri="{C572A759-6A51-4108-AA02-DFA0A04FC94B}">
              <ma14:wrappingTextBoxFlag xmlns:ma14="http://schemas.microsoft.com/office/mac/drawingml/2011/main" xmlns="" val="1"/>
            </a:ext>
          </a:extLst>
        </p:spPr>
        <p:txBody>
          <a:bodyPr wrap="square" lIns="359999" tIns="359999" rIns="359999" bIns="359999">
            <a:spAutoFit/>
          </a:bodyPr>
          <a:lstStyle/>
          <a:p>
            <a:pPr algn="ctr">
              <a:spcBef>
                <a:spcPts val="1300"/>
              </a:spcBef>
              <a:defRPr sz="5600" b="1">
                <a:solidFill>
                  <a:srgbClr val="FFFFFF"/>
                </a:solidFill>
                <a:latin typeface="Arial"/>
                <a:ea typeface="Arial"/>
                <a:cs typeface="Arial"/>
                <a:sym typeface="Arial"/>
              </a:defRPr>
            </a:pPr>
            <a:r>
              <a:rPr lang="en-US" sz="4400" dirty="0">
                <a:solidFill>
                  <a:srgbClr val="124471"/>
                </a:solidFill>
                <a:latin typeface="Garmond"/>
                <a:cs typeface="Garmond"/>
              </a:rPr>
              <a:t>Interdisciplinary Collaboration and Dissemination</a:t>
            </a:r>
            <a:endParaRPr sz="4400" dirty="0">
              <a:solidFill>
                <a:srgbClr val="124471"/>
              </a:solidFill>
              <a:latin typeface="Garmond"/>
              <a:cs typeface="Garmond"/>
            </a:endParaRPr>
          </a:p>
        </p:txBody>
      </p:sp>
      <p:sp>
        <p:nvSpPr>
          <p:cNvPr id="36" name="Shape 31"/>
          <p:cNvSpPr/>
          <p:nvPr/>
        </p:nvSpPr>
        <p:spPr>
          <a:xfrm>
            <a:off x="4901851" y="7422484"/>
            <a:ext cx="8603376" cy="1588804"/>
          </a:xfrm>
          <a:prstGeom prst="rect">
            <a:avLst/>
          </a:prstGeom>
          <a:ln w="12700">
            <a:miter lim="400000"/>
          </a:ln>
          <a:extLst>
            <a:ext uri="{C572A759-6A51-4108-AA02-DFA0A04FC94B}">
              <ma14:wrappingTextBoxFlag xmlns:ma14="http://schemas.microsoft.com/office/mac/drawingml/2011/main" xmlns="" val="1"/>
            </a:ext>
          </a:extLst>
        </p:spPr>
        <p:txBody>
          <a:bodyPr wrap="square" lIns="359999" tIns="359999" rIns="359999" bIns="359999">
            <a:spAutoFit/>
          </a:bodyPr>
          <a:lstStyle/>
          <a:p>
            <a:pPr algn="ctr">
              <a:spcBef>
                <a:spcPts val="1300"/>
              </a:spcBef>
              <a:defRPr sz="5600" b="1">
                <a:solidFill>
                  <a:srgbClr val="FFFFFF"/>
                </a:solidFill>
                <a:latin typeface="Arial"/>
                <a:ea typeface="Arial"/>
                <a:cs typeface="Arial"/>
                <a:sym typeface="Arial"/>
              </a:defRPr>
            </a:pPr>
            <a:r>
              <a:rPr lang="en-US" dirty="0">
                <a:solidFill>
                  <a:srgbClr val="124471"/>
                </a:solidFill>
              </a:rPr>
              <a:t>Research Questions</a:t>
            </a:r>
            <a:endParaRPr dirty="0">
              <a:solidFill>
                <a:srgbClr val="124471"/>
              </a:solidFill>
            </a:endParaRPr>
          </a:p>
        </p:txBody>
      </p:sp>
      <p:sp>
        <p:nvSpPr>
          <p:cNvPr id="37" name="Shape 31"/>
          <p:cNvSpPr/>
          <p:nvPr/>
        </p:nvSpPr>
        <p:spPr>
          <a:xfrm>
            <a:off x="5062643" y="16439967"/>
            <a:ext cx="12136602" cy="1465693"/>
          </a:xfrm>
          <a:prstGeom prst="rect">
            <a:avLst/>
          </a:prstGeom>
          <a:ln w="12700">
            <a:miter lim="400000"/>
          </a:ln>
          <a:extLst>
            <a:ext uri="{C572A759-6A51-4108-AA02-DFA0A04FC94B}">
              <ma14:wrappingTextBoxFlag xmlns:ma14="http://schemas.microsoft.com/office/mac/drawingml/2011/main" xmlns="" val="1"/>
            </a:ext>
          </a:extLst>
        </p:spPr>
        <p:txBody>
          <a:bodyPr wrap="square" lIns="359999" tIns="359999" rIns="359999" bIns="359999">
            <a:spAutoFit/>
          </a:bodyPr>
          <a:lstStyle/>
          <a:p>
            <a:pPr algn="ctr">
              <a:spcBef>
                <a:spcPts val="1300"/>
              </a:spcBef>
              <a:defRPr sz="5600" b="1">
                <a:solidFill>
                  <a:srgbClr val="FFFFFF"/>
                </a:solidFill>
                <a:latin typeface="Arial"/>
                <a:ea typeface="Arial"/>
                <a:cs typeface="Arial"/>
                <a:sym typeface="Arial"/>
              </a:defRPr>
            </a:pPr>
            <a:r>
              <a:rPr lang="en-US" sz="4800" dirty="0">
                <a:solidFill>
                  <a:srgbClr val="124471"/>
                </a:solidFill>
              </a:rPr>
              <a:t>Developing the Illustrative Resources</a:t>
            </a:r>
            <a:endParaRPr sz="4800" dirty="0">
              <a:solidFill>
                <a:srgbClr val="124471"/>
              </a:solidFill>
            </a:endParaRPr>
          </a:p>
        </p:txBody>
      </p:sp>
      <p:sp>
        <p:nvSpPr>
          <p:cNvPr id="38" name="Shape 31"/>
          <p:cNvSpPr/>
          <p:nvPr/>
        </p:nvSpPr>
        <p:spPr>
          <a:xfrm>
            <a:off x="32930455" y="24808307"/>
            <a:ext cx="7032531" cy="1465693"/>
          </a:xfrm>
          <a:prstGeom prst="rect">
            <a:avLst/>
          </a:prstGeom>
          <a:ln w="12700">
            <a:miter lim="400000"/>
          </a:ln>
          <a:extLst>
            <a:ext uri="{C572A759-6A51-4108-AA02-DFA0A04FC94B}">
              <ma14:wrappingTextBoxFlag xmlns:ma14="http://schemas.microsoft.com/office/mac/drawingml/2011/main" xmlns="" val="1"/>
            </a:ext>
          </a:extLst>
        </p:spPr>
        <p:txBody>
          <a:bodyPr wrap="square" lIns="359999" tIns="359999" rIns="359999" bIns="359999">
            <a:spAutoFit/>
          </a:bodyPr>
          <a:lstStyle/>
          <a:p>
            <a:pPr algn="ctr">
              <a:spcBef>
                <a:spcPts val="1300"/>
              </a:spcBef>
              <a:defRPr sz="5600" b="1">
                <a:solidFill>
                  <a:srgbClr val="FFFFFF"/>
                </a:solidFill>
                <a:latin typeface="Arial"/>
                <a:ea typeface="Arial"/>
                <a:cs typeface="Arial"/>
                <a:sym typeface="Arial"/>
              </a:defRPr>
            </a:pPr>
            <a:r>
              <a:rPr lang="en-US" sz="4800" dirty="0">
                <a:solidFill>
                  <a:srgbClr val="124471"/>
                </a:solidFill>
              </a:rPr>
              <a:t>Special Thanks to…</a:t>
            </a:r>
            <a:endParaRPr sz="4800" dirty="0">
              <a:solidFill>
                <a:srgbClr val="124471"/>
              </a:solidFill>
            </a:endParaRPr>
          </a:p>
        </p:txBody>
      </p:sp>
      <p:sp>
        <p:nvSpPr>
          <p:cNvPr id="47" name="Shape 31"/>
          <p:cNvSpPr/>
          <p:nvPr/>
        </p:nvSpPr>
        <p:spPr>
          <a:xfrm>
            <a:off x="19655120" y="16131278"/>
            <a:ext cx="11466400" cy="2450578"/>
          </a:xfrm>
          <a:prstGeom prst="rect">
            <a:avLst/>
          </a:prstGeom>
          <a:ln w="12700">
            <a:miter lim="400000"/>
          </a:ln>
          <a:extLst>
            <a:ext uri="{C572A759-6A51-4108-AA02-DFA0A04FC94B}">
              <ma14:wrappingTextBoxFlag xmlns:ma14="http://schemas.microsoft.com/office/mac/drawingml/2011/main" xmlns="" val="1"/>
            </a:ext>
          </a:extLst>
        </p:spPr>
        <p:txBody>
          <a:bodyPr wrap="square" lIns="359999" tIns="359999" rIns="359999" bIns="359999" anchor="t">
            <a:spAutoFit/>
          </a:bodyPr>
          <a:lstStyle/>
          <a:p>
            <a:pPr algn="ctr">
              <a:spcBef>
                <a:spcPts val="1300"/>
              </a:spcBef>
              <a:defRPr sz="5600" b="1">
                <a:solidFill>
                  <a:srgbClr val="FFFFFF"/>
                </a:solidFill>
                <a:latin typeface="Arial"/>
                <a:ea typeface="Arial"/>
                <a:cs typeface="Arial"/>
                <a:sym typeface="Arial"/>
              </a:defRPr>
            </a:pPr>
            <a:r>
              <a:rPr lang="en-US">
                <a:solidFill>
                  <a:srgbClr val="124471"/>
                </a:solidFill>
              </a:rPr>
              <a:t>A Look on Communication and </a:t>
            </a:r>
            <a:r>
              <a:rPr lang="en-US" dirty="0">
                <a:solidFill>
                  <a:srgbClr val="124471"/>
                </a:solidFill>
              </a:rPr>
              <a:t>Culture</a:t>
            </a:r>
            <a:endParaRPr dirty="0">
              <a:solidFill>
                <a:srgbClr val="124471"/>
              </a:solidFill>
            </a:endParaRPr>
          </a:p>
        </p:txBody>
      </p:sp>
      <p:pic>
        <p:nvPicPr>
          <p:cNvPr id="54" name="Picture 53">
            <a:extLst>
              <a:ext uri="{FF2B5EF4-FFF2-40B4-BE49-F238E27FC236}">
                <a16:creationId xmlns:a16="http://schemas.microsoft.com/office/drawing/2014/main" id="{5C0B24C8-794F-AE4D-9AEC-777B975984CC}"/>
              </a:ext>
            </a:extLst>
          </p:cNvPr>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32854706" y="27477793"/>
            <a:ext cx="2344274" cy="2308323"/>
          </a:xfrm>
          <a:prstGeom prst="rect">
            <a:avLst/>
          </a:prstGeom>
          <a:noFill/>
          <a:ln>
            <a:noFill/>
          </a:ln>
        </p:spPr>
      </p:pic>
      <p:sp>
        <p:nvSpPr>
          <p:cNvPr id="16" name="TextBox 15">
            <a:extLst>
              <a:ext uri="{FF2B5EF4-FFF2-40B4-BE49-F238E27FC236}">
                <a16:creationId xmlns:a16="http://schemas.microsoft.com/office/drawing/2014/main" id="{F44DFEFF-D438-9A47-919C-1D3CC921F337}"/>
              </a:ext>
            </a:extLst>
          </p:cNvPr>
          <p:cNvSpPr txBox="1"/>
          <p:nvPr/>
        </p:nvSpPr>
        <p:spPr>
          <a:xfrm>
            <a:off x="35476403" y="27369768"/>
            <a:ext cx="5055854" cy="2308324"/>
          </a:xfrm>
          <a:prstGeom prst="rect">
            <a:avLst/>
          </a:prstGeom>
          <a:noFill/>
        </p:spPr>
        <p:txBody>
          <a:bodyPr wrap="square" rtlCol="0">
            <a:spAutoFit/>
          </a:bodyPr>
          <a:lstStyle/>
          <a:p>
            <a:r>
              <a:rPr lang="en-US" b="1" dirty="0"/>
              <a:t>The UI Health Craniofacial Clinic… </a:t>
            </a:r>
          </a:p>
          <a:p>
            <a:pPr marL="342900" indent="-342900">
              <a:buFont typeface="Arial" panose="020B0604020202020204" pitchFamily="34" charset="0"/>
              <a:buChar char="•"/>
            </a:pPr>
            <a:r>
              <a:rPr lang="en-US" dirty="0"/>
              <a:t> Janine Rosenberg, Ph.D. </a:t>
            </a:r>
          </a:p>
          <a:p>
            <a:pPr marL="342900" indent="-342900">
              <a:buFont typeface="Arial" panose="020B0604020202020204" pitchFamily="34" charset="0"/>
              <a:buChar char="•"/>
            </a:pPr>
            <a:r>
              <a:rPr lang="en-US" dirty="0"/>
              <a:t>Dr. David </a:t>
            </a:r>
            <a:r>
              <a:rPr lang="en-US" dirty="0" err="1"/>
              <a:t>Reisberg</a:t>
            </a:r>
            <a:endParaRPr lang="en-US" dirty="0"/>
          </a:p>
          <a:p>
            <a:pPr marL="342900" indent="-342900">
              <a:buFont typeface="Arial" panose="020B0604020202020204" pitchFamily="34" charset="0"/>
              <a:buChar char="•"/>
            </a:pPr>
            <a:r>
              <a:rPr lang="en-US" dirty="0"/>
              <a:t>Alma Moya, R.N. </a:t>
            </a:r>
          </a:p>
          <a:p>
            <a:pPr marL="342900" indent="-342900">
              <a:buFont typeface="Arial" panose="020B0604020202020204" pitchFamily="34" charset="0"/>
              <a:buChar char="•"/>
            </a:pPr>
            <a:r>
              <a:rPr lang="en-US" dirty="0"/>
              <a:t>Linda Duffy, R.N. </a:t>
            </a:r>
          </a:p>
          <a:p>
            <a:pPr marL="342900" indent="-342900">
              <a:buFont typeface="Arial" panose="020B0604020202020204" pitchFamily="34" charset="0"/>
              <a:buChar char="•"/>
            </a:pPr>
            <a:r>
              <a:rPr lang="en-US" dirty="0"/>
              <a:t>Dr. Pravin Patel</a:t>
            </a:r>
          </a:p>
        </p:txBody>
      </p:sp>
      <p:sp>
        <p:nvSpPr>
          <p:cNvPr id="33" name="TextBox 32">
            <a:extLst>
              <a:ext uri="{FF2B5EF4-FFF2-40B4-BE49-F238E27FC236}">
                <a16:creationId xmlns:a16="http://schemas.microsoft.com/office/drawing/2014/main" id="{B0781A40-C574-A443-B64E-F857C76B8CAA}"/>
              </a:ext>
            </a:extLst>
          </p:cNvPr>
          <p:cNvSpPr txBox="1"/>
          <p:nvPr/>
        </p:nvSpPr>
        <p:spPr>
          <a:xfrm>
            <a:off x="33073480" y="26137210"/>
            <a:ext cx="6062519" cy="830997"/>
          </a:xfrm>
          <a:prstGeom prst="rect">
            <a:avLst/>
          </a:prstGeom>
          <a:noFill/>
        </p:spPr>
        <p:txBody>
          <a:bodyPr wrap="square" rtlCol="0">
            <a:spAutoFit/>
          </a:bodyPr>
          <a:lstStyle/>
          <a:p>
            <a:pPr algn="ctr"/>
            <a:r>
              <a:rPr lang="en-US" b="1" dirty="0"/>
              <a:t>The Medical Illustration Students at UIC</a:t>
            </a:r>
          </a:p>
          <a:p>
            <a:pPr algn="ctr"/>
            <a:r>
              <a:rPr lang="en-US" dirty="0"/>
              <a:t>Lisa </a:t>
            </a:r>
            <a:r>
              <a:rPr lang="en-US" dirty="0" err="1"/>
              <a:t>Revette</a:t>
            </a:r>
            <a:r>
              <a:rPr lang="en-US" dirty="0"/>
              <a:t> and Sarah </a:t>
            </a:r>
            <a:r>
              <a:rPr lang="en-US" dirty="0" err="1"/>
              <a:t>Mientka</a:t>
            </a:r>
            <a:r>
              <a:rPr lang="en-US" dirty="0"/>
              <a:t> </a:t>
            </a:r>
          </a:p>
        </p:txBody>
      </p:sp>
      <p:pic>
        <p:nvPicPr>
          <p:cNvPr id="34" name="Picture 33">
            <a:extLst>
              <a:ext uri="{FF2B5EF4-FFF2-40B4-BE49-F238E27FC236}">
                <a16:creationId xmlns:a16="http://schemas.microsoft.com/office/drawing/2014/main" id="{93851DD9-43B8-E64B-8E94-09F6BB62AFD8}"/>
              </a:ext>
            </a:extLst>
          </p:cNvPr>
          <p:cNvPicPr>
            <a:picLocks noChangeAspect="1"/>
          </p:cNvPicPr>
          <p:nvPr/>
        </p:nvPicPr>
        <p:blipFill>
          <a:blip r:embed="rId4"/>
          <a:stretch>
            <a:fillRect/>
          </a:stretch>
        </p:blipFill>
        <p:spPr>
          <a:xfrm>
            <a:off x="4036949" y="3190427"/>
            <a:ext cx="8037664" cy="2444202"/>
          </a:xfrm>
          <a:prstGeom prst="rect">
            <a:avLst/>
          </a:prstGeom>
        </p:spPr>
      </p:pic>
      <p:pic>
        <p:nvPicPr>
          <p:cNvPr id="57" name="Picture 56">
            <a:extLst>
              <a:ext uri="{FF2B5EF4-FFF2-40B4-BE49-F238E27FC236}">
                <a16:creationId xmlns:a16="http://schemas.microsoft.com/office/drawing/2014/main" id="{AC008B67-026F-C943-9D40-973F54645538}"/>
              </a:ext>
            </a:extLst>
          </p:cNvPr>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34656624" y="1758211"/>
            <a:ext cx="4882933" cy="4627357"/>
          </a:xfrm>
          <a:prstGeom prst="rect">
            <a:avLst/>
          </a:prstGeom>
          <a:noFill/>
          <a:ln>
            <a:noFill/>
          </a:ln>
        </p:spPr>
      </p:pic>
      <p:sp>
        <p:nvSpPr>
          <p:cNvPr id="59" name="Content Placeholder 2">
            <a:extLst>
              <a:ext uri="{FF2B5EF4-FFF2-40B4-BE49-F238E27FC236}">
                <a16:creationId xmlns:a16="http://schemas.microsoft.com/office/drawing/2014/main" id="{3B8040B0-5C9F-B049-86AA-BF2639AC9F1C}"/>
              </a:ext>
            </a:extLst>
          </p:cNvPr>
          <p:cNvSpPr txBox="1">
            <a:spLocks/>
          </p:cNvSpPr>
          <p:nvPr/>
        </p:nvSpPr>
        <p:spPr>
          <a:xfrm>
            <a:off x="4148334" y="9184317"/>
            <a:ext cx="10062101" cy="6327549"/>
          </a:xfrm>
          <a:prstGeom prst="rect">
            <a:avLst/>
          </a:prstGeom>
        </p:spPr>
        <p:txBody>
          <a:bodyPr/>
          <a:lst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r>
              <a:rPr lang="en-US" sz="2900" dirty="0"/>
              <a:t>What research has been done to evaluate and develop resources for craniofacial patients with complex medical conditions that have resulted in a disability?</a:t>
            </a:r>
          </a:p>
          <a:p>
            <a:r>
              <a:rPr lang="en-US" sz="2900" dirty="0"/>
              <a:t>What types of resources (</a:t>
            </a:r>
            <a:r>
              <a:rPr lang="en-US" sz="2900" dirty="0" err="1"/>
              <a:t>e.g</a:t>
            </a:r>
            <a:r>
              <a:rPr lang="en-US" sz="2900" dirty="0"/>
              <a:t> videos, pamphlets, books, etc.) are commonly recommended to this population?</a:t>
            </a:r>
          </a:p>
          <a:p>
            <a:r>
              <a:rPr lang="en-US" sz="2900" dirty="0"/>
              <a:t>What aspects of the aforementioned resources are reported to be helpful? </a:t>
            </a:r>
          </a:p>
          <a:p>
            <a:r>
              <a:rPr lang="en-US" sz="2900" dirty="0"/>
              <a:t>How could these resources be further improved/made more accessible? </a:t>
            </a:r>
          </a:p>
        </p:txBody>
      </p:sp>
      <p:sp>
        <p:nvSpPr>
          <p:cNvPr id="60" name="Content Placeholder 2">
            <a:extLst>
              <a:ext uri="{FF2B5EF4-FFF2-40B4-BE49-F238E27FC236}">
                <a16:creationId xmlns:a16="http://schemas.microsoft.com/office/drawing/2014/main" id="{A04635D9-E087-344A-BBFB-3DC431D3B8A2}"/>
              </a:ext>
            </a:extLst>
          </p:cNvPr>
          <p:cNvSpPr txBox="1">
            <a:spLocks/>
          </p:cNvSpPr>
          <p:nvPr/>
        </p:nvSpPr>
        <p:spPr>
          <a:xfrm>
            <a:off x="16961953" y="8810427"/>
            <a:ext cx="15789648" cy="3101983"/>
          </a:xfrm>
          <a:prstGeom prst="rect">
            <a:avLst/>
          </a:prstGeom>
        </p:spPr>
        <p:txBody>
          <a:bodyPr>
            <a:normAutofit fontScale="25000" lnSpcReduction="20000"/>
          </a:bodyPr>
          <a:lst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r>
              <a:rPr lang="en-US" sz="10400" dirty="0"/>
              <a:t>Patients with medical conditions who require surgery benefit from use of patient education materials</a:t>
            </a:r>
          </a:p>
          <a:p>
            <a:pPr lvl="1"/>
            <a:r>
              <a:rPr lang="en-US" sz="10400" dirty="0"/>
              <a:t>Reduces worry </a:t>
            </a:r>
          </a:p>
          <a:p>
            <a:pPr lvl="1"/>
            <a:r>
              <a:rPr lang="en-US" sz="10400" dirty="0"/>
              <a:t>Feels inclusion in process</a:t>
            </a:r>
          </a:p>
          <a:p>
            <a:pPr lvl="1"/>
            <a:r>
              <a:rPr lang="en-US" sz="10400" dirty="0"/>
              <a:t>Feels empowerment </a:t>
            </a:r>
          </a:p>
          <a:p>
            <a:r>
              <a:rPr lang="en-US" sz="10400" dirty="0"/>
              <a:t>Researchers in the field posit that use of patient education materials, such as a medical coloring book or brochure will help reduce psychosocial symptoms (e.g. shame and fear of ridicule)</a:t>
            </a:r>
          </a:p>
          <a:p>
            <a:r>
              <a:rPr lang="en-US" sz="10400" dirty="0"/>
              <a:t>Additionally, this modality of education decreases linguistic barriers to understanding surgical process</a:t>
            </a:r>
          </a:p>
          <a:p>
            <a:pPr lvl="1"/>
            <a:r>
              <a:rPr lang="en-US" sz="10400" dirty="0"/>
              <a:t>E.g.  Targets barriers like varying levels of medical literacy and receiving medical information in non- dominant language</a:t>
            </a:r>
          </a:p>
          <a:p>
            <a:r>
              <a:rPr lang="en-US" sz="10400" dirty="0"/>
              <a:t>Strong support for other medical conditions, but minimal use in craniofacial population</a:t>
            </a:r>
          </a:p>
          <a:p>
            <a:endParaRPr lang="en-US" dirty="0"/>
          </a:p>
          <a:p>
            <a:pPr lvl="1"/>
            <a:endParaRPr lang="en-US" dirty="0"/>
          </a:p>
        </p:txBody>
      </p:sp>
      <p:sp>
        <p:nvSpPr>
          <p:cNvPr id="61" name="Content Placeholder 2">
            <a:extLst>
              <a:ext uri="{FF2B5EF4-FFF2-40B4-BE49-F238E27FC236}">
                <a16:creationId xmlns:a16="http://schemas.microsoft.com/office/drawing/2014/main" id="{383027E4-87F5-FB43-81C9-186D2DA51342}"/>
              </a:ext>
            </a:extLst>
          </p:cNvPr>
          <p:cNvSpPr txBox="1">
            <a:spLocks/>
          </p:cNvSpPr>
          <p:nvPr/>
        </p:nvSpPr>
        <p:spPr>
          <a:xfrm>
            <a:off x="34898385" y="9364401"/>
            <a:ext cx="6211890" cy="6258820"/>
          </a:xfrm>
          <a:prstGeom prst="rect">
            <a:avLst/>
          </a:prstGeom>
        </p:spPr>
        <p:txBody>
          <a:bodyPr>
            <a:normAutofit fontScale="25000" lnSpcReduction="20000"/>
          </a:bodyPr>
          <a:lst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r>
              <a:rPr lang="en-US" dirty="0"/>
              <a:t>Multidisciplinary team at UI Health Craniofacial Clinic (UI Health CFC) develops the resources at the clinic</a:t>
            </a:r>
          </a:p>
          <a:p>
            <a:pPr lvl="1"/>
            <a:r>
              <a:rPr lang="en-US" dirty="0"/>
              <a:t>Team:  Medical providers, mental health providers and medical illustrators </a:t>
            </a:r>
          </a:p>
          <a:p>
            <a:r>
              <a:rPr lang="en-US" dirty="0"/>
              <a:t>Resource are shared with a diverse population of patients at UI CFC</a:t>
            </a:r>
          </a:p>
          <a:p>
            <a:pPr lvl="1"/>
            <a:r>
              <a:rPr lang="en-US" dirty="0"/>
              <a:t>50% of patients identify as Latin-x, 15% identify as African American, 3% Asian, 30% Caucasian, and 2% Other</a:t>
            </a:r>
          </a:p>
          <a:p>
            <a:pPr lvl="1"/>
            <a:r>
              <a:rPr lang="en-US" dirty="0"/>
              <a:t>70% of patients receive some sort of public aid (insurance)</a:t>
            </a:r>
          </a:p>
          <a:p>
            <a:pPr lvl="1"/>
            <a:r>
              <a:rPr lang="en-US" dirty="0"/>
              <a:t>70% endorse being part of an ethnic minority group  </a:t>
            </a:r>
          </a:p>
        </p:txBody>
      </p:sp>
      <p:sp>
        <p:nvSpPr>
          <p:cNvPr id="62" name="Content Placeholder 2">
            <a:extLst>
              <a:ext uri="{FF2B5EF4-FFF2-40B4-BE49-F238E27FC236}">
                <a16:creationId xmlns:a16="http://schemas.microsoft.com/office/drawing/2014/main" id="{D47A964F-7E0C-A74F-9614-5F0112058F7A}"/>
              </a:ext>
            </a:extLst>
          </p:cNvPr>
          <p:cNvSpPr txBox="1">
            <a:spLocks/>
          </p:cNvSpPr>
          <p:nvPr/>
        </p:nvSpPr>
        <p:spPr>
          <a:xfrm>
            <a:off x="4873566" y="17951954"/>
            <a:ext cx="13132564" cy="3101983"/>
          </a:xfrm>
          <a:prstGeom prst="rect">
            <a:avLst/>
          </a:prstGeom>
        </p:spPr>
        <p:txBody>
          <a:bodyPr/>
          <a:lst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r>
              <a:rPr lang="en-US" sz="2800" dirty="0"/>
              <a:t>Research was provided to medical illustrators about HFM, including the process of surgeries, treatments, and role of each multidisciplinary team member</a:t>
            </a:r>
          </a:p>
          <a:p>
            <a:r>
              <a:rPr lang="en-US" sz="2800" dirty="0"/>
              <a:t>Drafts back and forth between illustrators and other members of treatment team occurred </a:t>
            </a:r>
          </a:p>
          <a:p>
            <a:pPr lvl="1"/>
            <a:r>
              <a:rPr lang="en-US" sz="2800" dirty="0"/>
              <a:t>The goal was to focus on the illustrations first, then add labels/wording</a:t>
            </a:r>
          </a:p>
          <a:p>
            <a:pPr lvl="1"/>
            <a:r>
              <a:rPr lang="en-US" sz="2800" dirty="0"/>
              <a:t>A child coloring book version and a parent pamphlet version were created </a:t>
            </a:r>
          </a:p>
          <a:p>
            <a:pPr lvl="1"/>
            <a:r>
              <a:rPr lang="en-US" sz="2800" dirty="0"/>
              <a:t>Finally, to then translate the text into Spanish </a:t>
            </a:r>
          </a:p>
          <a:p>
            <a:pPr marL="0" indent="0">
              <a:buNone/>
            </a:pPr>
            <a:endParaRPr lang="en-US" dirty="0"/>
          </a:p>
        </p:txBody>
      </p:sp>
      <p:pic>
        <p:nvPicPr>
          <p:cNvPr id="63" name="Picture 62">
            <a:extLst>
              <a:ext uri="{FF2B5EF4-FFF2-40B4-BE49-F238E27FC236}">
                <a16:creationId xmlns:a16="http://schemas.microsoft.com/office/drawing/2014/main" id="{5945CDEF-4BF7-1543-A8CB-14E8F8C4DE69}"/>
              </a:ext>
            </a:extLst>
          </p:cNvPr>
          <p:cNvPicPr>
            <a:picLocks noChangeAspect="1"/>
          </p:cNvPicPr>
          <p:nvPr/>
        </p:nvPicPr>
        <p:blipFill>
          <a:blip r:embed="rId5"/>
          <a:stretch>
            <a:fillRect/>
          </a:stretch>
        </p:blipFill>
        <p:spPr>
          <a:xfrm>
            <a:off x="5062642" y="22372716"/>
            <a:ext cx="4428424" cy="5730901"/>
          </a:xfrm>
          <a:prstGeom prst="rect">
            <a:avLst/>
          </a:prstGeom>
        </p:spPr>
      </p:pic>
      <p:pic>
        <p:nvPicPr>
          <p:cNvPr id="65" name="Picture 64" descr="A close up of text on a white background&#10;&#10;Description automatically generated">
            <a:extLst>
              <a:ext uri="{FF2B5EF4-FFF2-40B4-BE49-F238E27FC236}">
                <a16:creationId xmlns:a16="http://schemas.microsoft.com/office/drawing/2014/main" id="{73B96E01-42E2-EE49-BEFA-31F7FF882BC0}"/>
              </a:ext>
            </a:extLst>
          </p:cNvPr>
          <p:cNvPicPr>
            <a:picLocks noChangeAspect="1"/>
          </p:cNvPicPr>
          <p:nvPr/>
        </p:nvPicPr>
        <p:blipFill>
          <a:blip r:embed="rId6"/>
          <a:stretch>
            <a:fillRect/>
          </a:stretch>
        </p:blipFill>
        <p:spPr>
          <a:xfrm rot="16200000">
            <a:off x="11215058" y="21493606"/>
            <a:ext cx="4903489" cy="7064885"/>
          </a:xfrm>
          <a:prstGeom prst="rect">
            <a:avLst/>
          </a:prstGeom>
        </p:spPr>
      </p:pic>
      <p:sp>
        <p:nvSpPr>
          <p:cNvPr id="39" name="Rounded Rectangle 38">
            <a:extLst>
              <a:ext uri="{FF2B5EF4-FFF2-40B4-BE49-F238E27FC236}">
                <a16:creationId xmlns:a16="http://schemas.microsoft.com/office/drawing/2014/main" id="{30CC64DD-4ECC-484D-8972-0D453DD3194E}"/>
              </a:ext>
            </a:extLst>
          </p:cNvPr>
          <p:cNvSpPr/>
          <p:nvPr/>
        </p:nvSpPr>
        <p:spPr>
          <a:xfrm>
            <a:off x="34256664" y="17601487"/>
            <a:ext cx="5723132" cy="6195134"/>
          </a:xfrm>
          <a:prstGeom prst="roundRect">
            <a:avLst/>
          </a:prstGeom>
          <a:solidFill>
            <a:schemeClr val="bg1">
              <a:lumMod val="85000"/>
            </a:schemeClr>
          </a:solidFill>
          <a:ln w="76200">
            <a:solidFill>
              <a:srgbClr val="00206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a:latin typeface="Times New Roman"/>
              </a:rPr>
              <a:t>People from culturally and linguistically diverse (CLD) backgrounds experience inequity and barriers in accessing AAC systems, supports, and services compared with their mainstream peers.Ethnic, racial, and linguistic minority students with disabilities are underrepresented in special education programs where AAC services are provided. </a:t>
            </a:r>
            <a:endParaRPr lang="en-US" sz="1200" dirty="0">
              <a:latin typeface="Times New Roman"/>
              <a:cs typeface="Times New Roman"/>
            </a:endParaRPr>
          </a:p>
        </p:txBody>
      </p:sp>
      <p:sp>
        <p:nvSpPr>
          <p:cNvPr id="41" name="Shape 31">
            <a:extLst>
              <a:ext uri="{FF2B5EF4-FFF2-40B4-BE49-F238E27FC236}">
                <a16:creationId xmlns:a16="http://schemas.microsoft.com/office/drawing/2014/main" id="{3A8A0A37-9DA7-8F49-9AC8-7A1D121C94A8}"/>
              </a:ext>
            </a:extLst>
          </p:cNvPr>
          <p:cNvSpPr/>
          <p:nvPr/>
        </p:nvSpPr>
        <p:spPr>
          <a:xfrm>
            <a:off x="30872693" y="15979496"/>
            <a:ext cx="11466400" cy="1588804"/>
          </a:xfrm>
          <a:prstGeom prst="rect">
            <a:avLst/>
          </a:prstGeom>
          <a:ln w="12700">
            <a:miter lim="400000"/>
          </a:ln>
          <a:extLst>
            <a:ext uri="{C572A759-6A51-4108-AA02-DFA0A04FC94B}">
              <ma14:wrappingTextBoxFlag xmlns:ma14="http://schemas.microsoft.com/office/mac/drawingml/2011/main" xmlns="" val="1"/>
            </a:ext>
          </a:extLst>
        </p:spPr>
        <p:txBody>
          <a:bodyPr wrap="square" lIns="359999" tIns="359999" rIns="359999" bIns="359999">
            <a:spAutoFit/>
          </a:bodyPr>
          <a:lstStyle/>
          <a:p>
            <a:pPr algn="ctr">
              <a:spcBef>
                <a:spcPts val="1300"/>
              </a:spcBef>
              <a:defRPr sz="5600" b="1">
                <a:solidFill>
                  <a:srgbClr val="FFFFFF"/>
                </a:solidFill>
                <a:latin typeface="Arial"/>
                <a:ea typeface="Arial"/>
                <a:cs typeface="Arial"/>
                <a:sym typeface="Arial"/>
              </a:defRPr>
            </a:pPr>
            <a:r>
              <a:rPr lang="en-US" dirty="0">
                <a:solidFill>
                  <a:srgbClr val="124471"/>
                </a:solidFill>
              </a:rPr>
              <a:t>Decreasing Barriers</a:t>
            </a:r>
            <a:endParaRPr dirty="0">
              <a:solidFill>
                <a:srgbClr val="124471"/>
              </a:solidFill>
            </a:endParaRPr>
          </a:p>
        </p:txBody>
      </p:sp>
      <p:sp>
        <p:nvSpPr>
          <p:cNvPr id="42" name="TextBox 41">
            <a:extLst>
              <a:ext uri="{FF2B5EF4-FFF2-40B4-BE49-F238E27FC236}">
                <a16:creationId xmlns:a16="http://schemas.microsoft.com/office/drawing/2014/main" id="{DE30FD03-65AC-9244-8B00-3B13E9934481}"/>
              </a:ext>
            </a:extLst>
          </p:cNvPr>
          <p:cNvSpPr txBox="1"/>
          <p:nvPr/>
        </p:nvSpPr>
        <p:spPr>
          <a:xfrm>
            <a:off x="20081733" y="18576237"/>
            <a:ext cx="9349870" cy="5139869"/>
          </a:xfrm>
          <a:prstGeom prst="rect">
            <a:avLst/>
          </a:prstGeom>
          <a:noFill/>
        </p:spPr>
        <p:txBody>
          <a:bodyPr wrap="square" rtlCol="0" anchor="t">
            <a:spAutoFit/>
          </a:bodyPr>
          <a:lstStyle/>
          <a:p>
            <a:endParaRPr lang="en-US" sz="1200" dirty="0">
              <a:latin typeface="Times New Roman"/>
              <a:ea typeface="Times New Roman"/>
              <a:cs typeface="Times New Roman"/>
            </a:endParaRPr>
          </a:p>
          <a:p>
            <a:r>
              <a:rPr lang="en-US" sz="1200" b="1">
                <a:latin typeface="Times New Roman"/>
                <a:cs typeface="Times New Roman"/>
              </a:rPr>
              <a:t>Language and Culture </a:t>
            </a:r>
            <a:endParaRPr lang="en-US" sz="1200">
              <a:latin typeface="Times New Roman"/>
              <a:cs typeface="Times New Roman"/>
            </a:endParaRPr>
          </a:p>
          <a:p>
            <a:r>
              <a:rPr lang="en-US" sz="1200">
                <a:latin typeface="Times New Roman"/>
                <a:cs typeface="Times New Roman"/>
              </a:rPr>
              <a:t>80% of new immigrants who arrive in the United States speak a language other than English at home. Assessments should be modified to take into consideration cultural backgrounds and gather cultural and linguistically relevant data. Based on models that are integrative it is important to recognize the unique and complex multidimensionality of human development that intentionally addresses the various linguistic and cultural- contextual dimensions of the patient’s life. Treatment framework includes respecting the patient’s religion and spirituality. </a:t>
            </a:r>
          </a:p>
          <a:p>
            <a:r>
              <a:rPr lang="en-US" sz="1200" b="1">
                <a:latin typeface="Times New Roman"/>
                <a:cs typeface="Times New Roman"/>
              </a:rPr>
              <a:t>Interpreters</a:t>
            </a:r>
            <a:endParaRPr lang="en-US" sz="1200">
              <a:latin typeface="Times New Roman"/>
              <a:cs typeface="Times New Roman"/>
            </a:endParaRPr>
          </a:p>
          <a:p>
            <a:r>
              <a:rPr lang="en-US" sz="1200">
                <a:latin typeface="Times New Roman"/>
                <a:cs typeface="Times New Roman"/>
              </a:rPr>
              <a:t>Service Providers should not use family members or friends to help facilitate communication with the patient, because their emotional attachment to the patient may influence how and what is conveyed. Interpreters are bound by a code of ethics to maintain confidentiality and to transmit accurate messages, without editing or adding their own opinions. </a:t>
            </a:r>
          </a:p>
          <a:p>
            <a:r>
              <a:rPr lang="en-US" sz="1200" b="1">
                <a:latin typeface="Times New Roman"/>
                <a:cs typeface="Times New Roman"/>
              </a:rPr>
              <a:t>Environment</a:t>
            </a:r>
            <a:endParaRPr lang="en-US" sz="1200">
              <a:latin typeface="Times New Roman"/>
              <a:cs typeface="Times New Roman"/>
            </a:endParaRPr>
          </a:p>
          <a:p>
            <a:r>
              <a:rPr lang="en-US" sz="1200">
                <a:latin typeface="Times New Roman"/>
                <a:cs typeface="Times New Roman"/>
              </a:rPr>
              <a:t>Providers in the field of special education and rehabilitation suggest that because individuals with complex medical needs may rely on sight to obtain information, lighting and positioning must be considered to provide the best possible view of the speaker’s face . The room should be well lit, with light on the face of the provider. Care should be taken to ensure that provider are not seated with their backs to the window, resulting in their faces being in a shadow. The close distance between the provider and patient may be a critical factor for the client to hear what is said. In addition, extraneous sounds and room noises should be minimized. Background music designed for relaxation will possibly have the opposite effect on patient.  The humming noises of fans, heaters, and air conditioners can interfere with communication, particularly.  </a:t>
            </a:r>
          </a:p>
          <a:p>
            <a:endParaRPr lang="en-US" sz="1200" dirty="0">
              <a:latin typeface="Times New Roman"/>
              <a:cs typeface="Times New Roman"/>
            </a:endParaRPr>
          </a:p>
          <a:p>
            <a:r>
              <a:rPr lang="en-US" sz="1200">
                <a:latin typeface="Times New Roman"/>
                <a:cs typeface="Times New Roman"/>
              </a:rPr>
              <a:t>Bilinguialism and Assitive Technology</a:t>
            </a:r>
            <a:endParaRPr lang="en-US" sz="1200" dirty="0">
              <a:latin typeface="Times New Roman"/>
              <a:cs typeface="Times New Roman"/>
            </a:endParaRPr>
          </a:p>
          <a:p>
            <a:r>
              <a:rPr lang="en-US" sz="1200">
                <a:latin typeface="Times New Roman"/>
                <a:cs typeface="Times New Roman"/>
              </a:rPr>
              <a:t>First, bilingualism does not hinder development. Second, the languages of bilinguals are not in competition.Third, people with disabilities are capable of bilingualism without jeopardizing their cognitive, linguistic, and social capacities. Finally, depriving people in bilingual contexts of the opportunity to learn and use both languages can be harmful. </a:t>
            </a:r>
            <a:endParaRPr lang="en-US" sz="1200" dirty="0">
              <a:latin typeface="Times New Roman"/>
              <a:cs typeface="Times New Roman"/>
            </a:endParaRPr>
          </a:p>
          <a:p>
            <a:endParaRPr lang="en-US" sz="1200" dirty="0">
              <a:latin typeface="Times New Roman"/>
              <a:cs typeface="Times New Roman"/>
            </a:endParaRPr>
          </a:p>
          <a:p>
            <a:endParaRPr lang="en-US" sz="1200" dirty="0">
              <a:latin typeface="Times New Roman"/>
              <a:cs typeface="Times New Roman"/>
            </a:endParaRPr>
          </a:p>
          <a:p>
            <a:endParaRPr lang="en-US" sz="1200" dirty="0">
              <a:latin typeface="Times New Roman"/>
              <a:cs typeface="Times New Roman"/>
            </a:endParaRPr>
          </a:p>
          <a:p>
            <a:endParaRPr lang="en-US" sz="1400" dirty="0">
              <a:latin typeface="Times New Roman"/>
              <a:cs typeface="Times New Roman"/>
            </a:endParaRPr>
          </a:p>
          <a:p>
            <a:endParaRPr lang="en-US" sz="1400" dirty="0">
              <a:latin typeface="Times New Roman"/>
              <a:cs typeface="Times New Roman"/>
            </a:endParaRPr>
          </a:p>
        </p:txBody>
      </p:sp>
      <p:sp>
        <p:nvSpPr>
          <p:cNvPr id="43" name="TextBox 42">
            <a:extLst>
              <a:ext uri="{FF2B5EF4-FFF2-40B4-BE49-F238E27FC236}">
                <a16:creationId xmlns:a16="http://schemas.microsoft.com/office/drawing/2014/main" id="{FA9ADFD5-BC8F-7A49-83CD-1ABA552E1898}"/>
              </a:ext>
            </a:extLst>
          </p:cNvPr>
          <p:cNvSpPr txBox="1"/>
          <p:nvPr/>
        </p:nvSpPr>
        <p:spPr>
          <a:xfrm>
            <a:off x="9661939" y="27803093"/>
            <a:ext cx="6062519" cy="830997"/>
          </a:xfrm>
          <a:prstGeom prst="rect">
            <a:avLst/>
          </a:prstGeom>
          <a:noFill/>
        </p:spPr>
        <p:txBody>
          <a:bodyPr wrap="square" rtlCol="0">
            <a:spAutoFit/>
          </a:bodyPr>
          <a:lstStyle/>
          <a:p>
            <a:pPr algn="ctr"/>
            <a:r>
              <a:rPr lang="en-US" b="1" dirty="0"/>
              <a:t>Property of Lisa </a:t>
            </a:r>
            <a:r>
              <a:rPr lang="en-US" b="1" dirty="0" err="1"/>
              <a:t>Revette</a:t>
            </a:r>
            <a:r>
              <a:rPr lang="en-US" b="1" dirty="0"/>
              <a:t> and Sarah </a:t>
            </a:r>
            <a:r>
              <a:rPr lang="en-US" b="1" dirty="0" err="1"/>
              <a:t>Mientka</a:t>
            </a:r>
            <a:r>
              <a:rPr lang="en-US" b="1" dirty="0"/>
              <a:t> (not reproduceable) </a:t>
            </a:r>
          </a:p>
        </p:txBody>
      </p:sp>
    </p:spTree>
    <p:extLst>
      <p:ext uri="{BB962C8B-B14F-4D97-AF65-F5344CB8AC3E}">
        <p14:creationId xmlns:p14="http://schemas.microsoft.com/office/powerpoint/2010/main" val="2266483501"/>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Blank Presentation">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Times New Roman"/>
        <a:ea typeface="Times New Roman"/>
        <a:cs typeface="Times New Roman"/>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1637</TotalTime>
  <Words>470</Words>
  <Application>Microsoft Office PowerPoint</Application>
  <PresentationFormat>Custom</PresentationFormat>
  <Paragraphs>44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Priscilla Zajac</dc:creator>
  <cp:lastModifiedBy>Vanessa Aguilera</cp:lastModifiedBy>
  <cp:revision>302</cp:revision>
  <dcterms:modified xsi:type="dcterms:W3CDTF">2019-04-18T02:04:55Z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-404782178</vt:i4>
  </property>
  <property fmtid="{D5CDD505-2E9C-101B-9397-08002B2CF9AE}" pid="3" name="_NewReviewCycle">
    <vt:lpwstr/>
  </property>
  <property fmtid="{D5CDD505-2E9C-101B-9397-08002B2CF9AE}" pid="4" name="_EmailSubject">
    <vt:lpwstr/>
  </property>
  <property fmtid="{D5CDD505-2E9C-101B-9397-08002B2CF9AE}" pid="5" name="_AuthorEmail">
    <vt:lpwstr>Zack.Ganieany@macquarie.com</vt:lpwstr>
  </property>
  <property fmtid="{D5CDD505-2E9C-101B-9397-08002B2CF9AE}" pid="6" name="_AuthorEmailDisplayName">
    <vt:lpwstr>Zack Ganieany (MacCap)</vt:lpwstr>
  </property>
</Properties>
</file>